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572" r:id="rId2"/>
    <p:sldId id="319" r:id="rId3"/>
    <p:sldId id="304" r:id="rId4"/>
    <p:sldId id="565" r:id="rId5"/>
    <p:sldId id="336" r:id="rId6"/>
    <p:sldId id="487" r:id="rId7"/>
    <p:sldId id="342" r:id="rId8"/>
    <p:sldId id="484" r:id="rId9"/>
    <p:sldId id="575" r:id="rId10"/>
    <p:sldId id="566" r:id="rId11"/>
    <p:sldId id="567" r:id="rId12"/>
    <p:sldId id="305" r:id="rId13"/>
    <p:sldId id="574" r:id="rId14"/>
    <p:sldId id="321" r:id="rId15"/>
    <p:sldId id="322" r:id="rId16"/>
    <p:sldId id="369" r:id="rId17"/>
    <p:sldId id="555" r:id="rId18"/>
    <p:sldId id="556" r:id="rId19"/>
    <p:sldId id="354" r:id="rId20"/>
    <p:sldId id="576" r:id="rId21"/>
    <p:sldId id="577" r:id="rId22"/>
    <p:sldId id="561" r:id="rId23"/>
    <p:sldId id="318" r:id="rId24"/>
    <p:sldId id="398" r:id="rId25"/>
    <p:sldId id="335" r:id="rId26"/>
    <p:sldId id="399" r:id="rId27"/>
    <p:sldId id="573" r:id="rId28"/>
    <p:sldId id="375" r:id="rId29"/>
    <p:sldId id="562" r:id="rId30"/>
    <p:sldId id="302" r:id="rId31"/>
    <p:sldId id="32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ASSERINI  CARLA FABIANA" initials="CCF" lastIdx="18" clrIdx="0">
    <p:extLst>
      <p:ext uri="{19B8F6BF-5375-455C-9EA6-DF929625EA0E}">
        <p15:presenceInfo xmlns:p15="http://schemas.microsoft.com/office/powerpoint/2012/main" userId="S::carla.chiasserini@polito.it::0d1c579f-6be4-436f-81cf-3c8c4046f5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4F6"/>
    <a:srgbClr val="1B50F4"/>
    <a:srgbClr val="FA7200"/>
    <a:srgbClr val="00A144"/>
    <a:srgbClr val="E36E00"/>
    <a:srgbClr val="B30193"/>
    <a:srgbClr val="FF00EA"/>
    <a:srgbClr val="F7F219"/>
    <a:srgbClr val="B3A24E"/>
    <a:srgbClr val="9005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98"/>
    <p:restoredTop sz="65663"/>
  </p:normalViewPr>
  <p:slideViewPr>
    <p:cSldViewPr snapToGrid="0" snapToObjects="1">
      <p:cViewPr varScale="1">
        <p:scale>
          <a:sx n="56" d="100"/>
          <a:sy n="56" d="100"/>
        </p:scale>
        <p:origin x="1464"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15T11:09:54.983" idx="17">
    <p:pos x="6192" y="-226"/>
    <p:text>SAY: THIS ML MODEL IS JUST AN EXAMPLE AND OTHERS COULD BE ACCOMMODATED AS WELL AS THE FOCUS OF THE DEMO IS ON THE PLATFORM ARCHITECTURE AND ITS INTERCATION WITH OTHER 5Growth ENTITIES.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2-15T11:32:38.656" idx="18">
    <p:pos x="10" y="10"/>
    <p:text>To INTEGRATE WORKFLOWS CORRESPONDING TO THE STEPS HERE. PERHAPS USING SORT OF POP-UP WINDOWS WITH THE CORRESPONDING SEGMENT OF THE WORKLOW SHOWN THEREIN</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AEFAF-5B3F-8144-80E0-3A5A27FF8273}"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4BF96-9740-2E41-9361-E71E64EA6AEC}" type="slidenum">
              <a:rPr lang="en-US" smtClean="0"/>
              <a:t>‹Nº›</a:t>
            </a:fld>
            <a:endParaRPr lang="en-US"/>
          </a:p>
        </p:txBody>
      </p:sp>
    </p:spTree>
    <p:extLst>
      <p:ext uri="{BB962C8B-B14F-4D97-AF65-F5344CB8AC3E}">
        <p14:creationId xmlns:p14="http://schemas.microsoft.com/office/powerpoint/2010/main" val="152657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4BF96-9740-2E41-9361-E71E64EA6AEC}" type="slidenum">
              <a:rPr lang="en-US" smtClean="0"/>
              <a:t>1</a:t>
            </a:fld>
            <a:endParaRPr lang="en-US"/>
          </a:p>
        </p:txBody>
      </p:sp>
    </p:spTree>
    <p:extLst>
      <p:ext uri="{BB962C8B-B14F-4D97-AF65-F5344CB8AC3E}">
        <p14:creationId xmlns:p14="http://schemas.microsoft.com/office/powerpoint/2010/main" val="3406991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2B5C679-3244-B84F-9DCE-512359BA1404}" type="slidenum">
              <a:rPr lang="en-US" smtClean="0"/>
              <a:t>11</a:t>
            </a:fld>
            <a:endParaRPr lang="en-US"/>
          </a:p>
        </p:txBody>
      </p:sp>
    </p:spTree>
    <p:extLst>
      <p:ext uri="{BB962C8B-B14F-4D97-AF65-F5344CB8AC3E}">
        <p14:creationId xmlns:p14="http://schemas.microsoft.com/office/powerpoint/2010/main" val="2084363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2B5C679-3244-B84F-9DCE-512359BA1404}" type="slidenum">
              <a:rPr lang="en-US" smtClean="0"/>
              <a:t>12</a:t>
            </a:fld>
            <a:endParaRPr lang="en-US"/>
          </a:p>
        </p:txBody>
      </p:sp>
    </p:spTree>
    <p:extLst>
      <p:ext uri="{BB962C8B-B14F-4D97-AF65-F5344CB8AC3E}">
        <p14:creationId xmlns:p14="http://schemas.microsoft.com/office/powerpoint/2010/main" val="911303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6100" marR="0" lvl="0" indent="-457200" algn="l" defTabSz="914400" rtl="0" eaLnBrk="1" fontAlgn="auto" latinLnBrk="0" hangingPunct="1">
              <a:lnSpc>
                <a:spcPct val="100000"/>
              </a:lnSpc>
              <a:spcBef>
                <a:spcPts val="0"/>
              </a:spcBef>
              <a:spcAft>
                <a:spcPts val="0"/>
              </a:spcAft>
              <a:buClr>
                <a:schemeClr val="bg1"/>
              </a:buClr>
              <a:buSzPts val="2200"/>
              <a:buFont typeface="Arial" panose="020B0604020202020204" pitchFamily="34" charset="0"/>
              <a:buChar char="•"/>
              <a:tabLst/>
              <a:defRPr/>
            </a:pPr>
            <a:endParaRPr lang="en-US" sz="1200" dirty="0">
              <a:ea typeface="Comic Sans MS"/>
              <a:cs typeface="Comic Sans MS"/>
              <a:sym typeface="Comic Sans MS"/>
            </a:endParaRPr>
          </a:p>
        </p:txBody>
      </p:sp>
      <p:sp>
        <p:nvSpPr>
          <p:cNvPr id="4" name="Slide Number Placeholder 3"/>
          <p:cNvSpPr>
            <a:spLocks noGrp="1"/>
          </p:cNvSpPr>
          <p:nvPr>
            <p:ph type="sldNum" sz="quarter" idx="5"/>
          </p:nvPr>
        </p:nvSpPr>
        <p:spPr/>
        <p:txBody>
          <a:bodyPr/>
          <a:lstStyle/>
          <a:p>
            <a:fld id="{5B74BF96-9740-2E41-9361-E71E64EA6AEC}" type="slidenum">
              <a:rPr lang="en-US" smtClean="0"/>
              <a:t>13</a:t>
            </a:fld>
            <a:endParaRPr lang="en-US"/>
          </a:p>
        </p:txBody>
      </p:sp>
    </p:spTree>
    <p:extLst>
      <p:ext uri="{BB962C8B-B14F-4D97-AF65-F5344CB8AC3E}">
        <p14:creationId xmlns:p14="http://schemas.microsoft.com/office/powerpoint/2010/main" val="1927115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2B5C679-3244-B84F-9DCE-512359BA1404}" type="slidenum">
              <a:rPr lang="en-US" smtClean="0"/>
              <a:t>14</a:t>
            </a:fld>
            <a:endParaRPr lang="en-US"/>
          </a:p>
        </p:txBody>
      </p:sp>
    </p:spTree>
    <p:extLst>
      <p:ext uri="{BB962C8B-B14F-4D97-AF65-F5344CB8AC3E}">
        <p14:creationId xmlns:p14="http://schemas.microsoft.com/office/powerpoint/2010/main" val="2047837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769e52e52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83" name="Google Shape;83;g5769e52e5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3713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sz="2800" dirty="0"/>
          </a:p>
        </p:txBody>
      </p:sp>
      <p:sp>
        <p:nvSpPr>
          <p:cNvPr id="4" name="Slide Number Placeholder 3"/>
          <p:cNvSpPr>
            <a:spLocks noGrp="1"/>
          </p:cNvSpPr>
          <p:nvPr>
            <p:ph type="sldNum" sz="quarter" idx="5"/>
          </p:nvPr>
        </p:nvSpPr>
        <p:spPr/>
        <p:txBody>
          <a:bodyPr/>
          <a:lstStyle/>
          <a:p>
            <a:fld id="{82B5C679-3244-B84F-9DCE-512359BA1404}" type="slidenum">
              <a:rPr lang="en-US" smtClean="0"/>
              <a:t>19</a:t>
            </a:fld>
            <a:endParaRPr lang="en-US"/>
          </a:p>
        </p:txBody>
      </p:sp>
    </p:spTree>
    <p:extLst>
      <p:ext uri="{BB962C8B-B14F-4D97-AF65-F5344CB8AC3E}">
        <p14:creationId xmlns:p14="http://schemas.microsoft.com/office/powerpoint/2010/main" val="194112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5B74BF96-9740-2E41-9361-E71E64EA6AEC}" type="slidenum">
              <a:rPr lang="en-US" smtClean="0"/>
              <a:t>23</a:t>
            </a:fld>
            <a:endParaRPr lang="en-US"/>
          </a:p>
        </p:txBody>
      </p:sp>
    </p:spTree>
    <p:extLst>
      <p:ext uri="{BB962C8B-B14F-4D97-AF65-F5344CB8AC3E}">
        <p14:creationId xmlns:p14="http://schemas.microsoft.com/office/powerpoint/2010/main" val="2834426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6100" marR="0" lvl="0" indent="-457200" algn="l" defTabSz="914400" rtl="0" eaLnBrk="1" fontAlgn="auto" latinLnBrk="0" hangingPunct="1">
              <a:lnSpc>
                <a:spcPct val="100000"/>
              </a:lnSpc>
              <a:spcBef>
                <a:spcPts val="0"/>
              </a:spcBef>
              <a:spcAft>
                <a:spcPts val="0"/>
              </a:spcAft>
              <a:buClr>
                <a:schemeClr val="bg1"/>
              </a:buClr>
              <a:buSzPts val="2200"/>
              <a:buFont typeface="Arial" panose="020B0604020202020204" pitchFamily="34" charset="0"/>
              <a:buChar char="•"/>
              <a:tabLst/>
              <a:defRPr/>
            </a:pPr>
            <a:endParaRPr lang="en-US" sz="1200" dirty="0">
              <a:ea typeface="Comic Sans MS"/>
              <a:cs typeface="Comic Sans MS"/>
              <a:sym typeface="Comic Sans MS"/>
            </a:endParaRPr>
          </a:p>
        </p:txBody>
      </p:sp>
      <p:sp>
        <p:nvSpPr>
          <p:cNvPr id="4" name="Slide Number Placeholder 3"/>
          <p:cNvSpPr>
            <a:spLocks noGrp="1"/>
          </p:cNvSpPr>
          <p:nvPr>
            <p:ph type="sldNum" sz="quarter" idx="5"/>
          </p:nvPr>
        </p:nvSpPr>
        <p:spPr/>
        <p:txBody>
          <a:bodyPr/>
          <a:lstStyle/>
          <a:p>
            <a:fld id="{5B74BF96-9740-2E41-9361-E71E64EA6AEC}" type="slidenum">
              <a:rPr lang="en-US" smtClean="0"/>
              <a:t>24</a:t>
            </a:fld>
            <a:endParaRPr lang="en-US"/>
          </a:p>
        </p:txBody>
      </p:sp>
    </p:spTree>
    <p:extLst>
      <p:ext uri="{BB962C8B-B14F-4D97-AF65-F5344CB8AC3E}">
        <p14:creationId xmlns:p14="http://schemas.microsoft.com/office/powerpoint/2010/main" val="3008313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EE7D725B-CF5E-4584-9A5A-C7C8856281B7}" type="slidenum">
              <a:rPr lang="it-IT" smtClean="0"/>
              <a:t>26</a:t>
            </a:fld>
            <a:endParaRPr lang="it-IT"/>
          </a:p>
        </p:txBody>
      </p:sp>
    </p:spTree>
    <p:extLst>
      <p:ext uri="{BB962C8B-B14F-4D97-AF65-F5344CB8AC3E}">
        <p14:creationId xmlns:p14="http://schemas.microsoft.com/office/powerpoint/2010/main" val="2883893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E7D725B-CF5E-4584-9A5A-C7C8856281B7}" type="slidenum">
              <a:rPr lang="it-IT" smtClean="0"/>
              <a:t>27</a:t>
            </a:fld>
            <a:endParaRPr lang="it-IT"/>
          </a:p>
        </p:txBody>
      </p:sp>
    </p:spTree>
    <p:extLst>
      <p:ext uri="{BB962C8B-B14F-4D97-AF65-F5344CB8AC3E}">
        <p14:creationId xmlns:p14="http://schemas.microsoft.com/office/powerpoint/2010/main" val="344378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2B5C679-3244-B84F-9DCE-512359BA1404}" type="slidenum">
              <a:rPr lang="en-US" smtClean="0"/>
              <a:t>3</a:t>
            </a:fld>
            <a:endParaRPr lang="en-US"/>
          </a:p>
        </p:txBody>
      </p:sp>
    </p:spTree>
    <p:extLst>
      <p:ext uri="{BB962C8B-B14F-4D97-AF65-F5344CB8AC3E}">
        <p14:creationId xmlns:p14="http://schemas.microsoft.com/office/powerpoint/2010/main" val="2573618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baseline="0" dirty="0"/>
          </a:p>
          <a:p>
            <a:endParaRPr lang="en-US" baseline="0" dirty="0"/>
          </a:p>
          <a:p>
            <a:endParaRPr lang="en-US" dirty="0"/>
          </a:p>
        </p:txBody>
      </p:sp>
      <p:sp>
        <p:nvSpPr>
          <p:cNvPr id="4" name="Marcador de número de diapositiva 3"/>
          <p:cNvSpPr>
            <a:spLocks noGrp="1"/>
          </p:cNvSpPr>
          <p:nvPr>
            <p:ph type="sldNum" sz="quarter" idx="10"/>
          </p:nvPr>
        </p:nvSpPr>
        <p:spPr/>
        <p:txBody>
          <a:bodyPr/>
          <a:lstStyle/>
          <a:p>
            <a:fld id="{EE7D725B-CF5E-4584-9A5A-C7C8856281B7}" type="slidenum">
              <a:rPr lang="it-IT" smtClean="0"/>
              <a:t>28</a:t>
            </a:fld>
            <a:endParaRPr lang="it-IT"/>
          </a:p>
        </p:txBody>
      </p:sp>
    </p:spTree>
    <p:extLst>
      <p:ext uri="{BB962C8B-B14F-4D97-AF65-F5344CB8AC3E}">
        <p14:creationId xmlns:p14="http://schemas.microsoft.com/office/powerpoint/2010/main" val="381849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5B74BF96-9740-2E41-9361-E71E64EA6AEC}" type="slidenum">
              <a:rPr lang="en-US" smtClean="0"/>
              <a:t>29</a:t>
            </a:fld>
            <a:endParaRPr lang="en-US"/>
          </a:p>
        </p:txBody>
      </p:sp>
    </p:spTree>
    <p:extLst>
      <p:ext uri="{BB962C8B-B14F-4D97-AF65-F5344CB8AC3E}">
        <p14:creationId xmlns:p14="http://schemas.microsoft.com/office/powerpoint/2010/main" val="176667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2B5C679-3244-B84F-9DCE-512359BA1404}" type="slidenum">
              <a:rPr lang="en-US" smtClean="0"/>
              <a:t>30</a:t>
            </a:fld>
            <a:endParaRPr lang="en-US"/>
          </a:p>
        </p:txBody>
      </p:sp>
    </p:spTree>
    <p:extLst>
      <p:ext uri="{BB962C8B-B14F-4D97-AF65-F5344CB8AC3E}">
        <p14:creationId xmlns:p14="http://schemas.microsoft.com/office/powerpoint/2010/main" val="166359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2B5C679-3244-B84F-9DCE-512359BA1404}" type="slidenum">
              <a:rPr lang="en-US" smtClean="0"/>
              <a:t>4</a:t>
            </a:fld>
            <a:endParaRPr lang="en-US"/>
          </a:p>
        </p:txBody>
      </p:sp>
    </p:spTree>
    <p:extLst>
      <p:ext uri="{BB962C8B-B14F-4D97-AF65-F5344CB8AC3E}">
        <p14:creationId xmlns:p14="http://schemas.microsoft.com/office/powerpoint/2010/main" val="1789159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2B5C679-3244-B84F-9DCE-512359BA1404}" type="slidenum">
              <a:rPr lang="en-US" smtClean="0"/>
              <a:t>5</a:t>
            </a:fld>
            <a:endParaRPr lang="en-US"/>
          </a:p>
        </p:txBody>
      </p:sp>
    </p:spTree>
    <p:extLst>
      <p:ext uri="{BB962C8B-B14F-4D97-AF65-F5344CB8AC3E}">
        <p14:creationId xmlns:p14="http://schemas.microsoft.com/office/powerpoint/2010/main" val="31565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88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2B5C679-3244-B84F-9DCE-512359BA1404}" type="slidenum">
              <a:rPr lang="en-US" smtClean="0"/>
              <a:t>7</a:t>
            </a:fld>
            <a:endParaRPr lang="en-US"/>
          </a:p>
        </p:txBody>
      </p:sp>
    </p:spTree>
    <p:extLst>
      <p:ext uri="{BB962C8B-B14F-4D97-AF65-F5344CB8AC3E}">
        <p14:creationId xmlns:p14="http://schemas.microsoft.com/office/powerpoint/2010/main" val="1795363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4F41894-F84F-2348-9E67-CD8AA6F75DD9}" type="slidenum">
              <a:rPr lang="en-US" smtClean="0"/>
              <a:pPr/>
              <a:t>8</a:t>
            </a:fld>
            <a:endParaRPr lang="en-US"/>
          </a:p>
        </p:txBody>
      </p:sp>
    </p:spTree>
    <p:extLst>
      <p:ext uri="{BB962C8B-B14F-4D97-AF65-F5344CB8AC3E}">
        <p14:creationId xmlns:p14="http://schemas.microsoft.com/office/powerpoint/2010/main" val="140800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4F41894-F84F-2348-9E67-CD8AA6F75DD9}" type="slidenum">
              <a:rPr lang="en-US" smtClean="0"/>
              <a:pPr/>
              <a:t>9</a:t>
            </a:fld>
            <a:endParaRPr lang="en-US"/>
          </a:p>
        </p:txBody>
      </p:sp>
    </p:spTree>
    <p:extLst>
      <p:ext uri="{BB962C8B-B14F-4D97-AF65-F5344CB8AC3E}">
        <p14:creationId xmlns:p14="http://schemas.microsoft.com/office/powerpoint/2010/main" val="234727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2B5C679-3244-B84F-9DCE-512359BA1404}" type="slidenum">
              <a:rPr lang="en-US" smtClean="0"/>
              <a:t>10</a:t>
            </a:fld>
            <a:endParaRPr lang="en-US"/>
          </a:p>
        </p:txBody>
      </p:sp>
    </p:spTree>
    <p:extLst>
      <p:ext uri="{BB962C8B-B14F-4D97-AF65-F5344CB8AC3E}">
        <p14:creationId xmlns:p14="http://schemas.microsoft.com/office/powerpoint/2010/main" val="2521087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2/1/2022</a:t>
            </a:fld>
            <a:endParaRPr lang="en-US" dirty="0"/>
          </a:p>
        </p:txBody>
      </p:sp>
      <p:sp>
        <p:nvSpPr>
          <p:cNvPr id="5" name="Footer Placeholder 4"/>
          <p:cNvSpPr>
            <a:spLocks noGrp="1"/>
          </p:cNvSpPr>
          <p:nvPr>
            <p:ph type="ftr" sz="quarter" idx="11"/>
          </p:nvPr>
        </p:nvSpPr>
        <p:spPr/>
        <p:txBody>
          <a:bodyPr/>
          <a:lstStyle/>
          <a:p>
            <a:r>
              <a:rPr lang="en-US" dirty="0"/>
              <a:t>CCNC 2018 - Connected Vehicles in the 5G Era </a:t>
            </a:r>
            <a:r>
              <a:rPr lang="mr-IN" dirty="0"/>
              <a:t>–</a:t>
            </a:r>
            <a:r>
              <a:rPr lang="en-US" dirty="0"/>
              <a:t> C. CASETTI</a:t>
            </a:r>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2399-7ED1-7B46-8BEF-A04D6ABE0509}"/>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E3139739-AE06-1A49-B04C-702CC8F08A12}"/>
              </a:ext>
            </a:extLst>
          </p:cNvPr>
          <p:cNvSpPr>
            <a:spLocks noGrp="1"/>
          </p:cNvSpPr>
          <p:nvPr>
            <p:ph type="dt" sz="half" idx="10"/>
          </p:nvPr>
        </p:nvSpPr>
        <p:spPr/>
        <p:txBody>
          <a:bodyPr/>
          <a:lstStyle/>
          <a:p>
            <a:fld id="{98624D31-43A5-475A-80CF-332C9F6DCF35}" type="datetimeFigureOut">
              <a:rPr lang="en-US" smtClean="0"/>
              <a:t>2/1/2022</a:t>
            </a:fld>
            <a:endParaRPr lang="en-US" dirty="0"/>
          </a:p>
        </p:txBody>
      </p:sp>
      <p:sp>
        <p:nvSpPr>
          <p:cNvPr id="4" name="Footer Placeholder 3">
            <a:extLst>
              <a:ext uri="{FF2B5EF4-FFF2-40B4-BE49-F238E27FC236}">
                <a16:creationId xmlns:a16="http://schemas.microsoft.com/office/drawing/2014/main" id="{02B67A53-4CEB-8C4A-9B7D-CA9F37B1A4F1}"/>
              </a:ext>
            </a:extLst>
          </p:cNvPr>
          <p:cNvSpPr>
            <a:spLocks noGrp="1"/>
          </p:cNvSpPr>
          <p:nvPr>
            <p:ph type="ftr" sz="quarter" idx="11"/>
          </p:nvPr>
        </p:nvSpPr>
        <p:spPr/>
        <p:txBody>
          <a:bodyPr/>
          <a:lstStyle/>
          <a:p>
            <a:r>
              <a:rPr lang="en-US"/>
              <a:t>CCNC 2018 - Connected Vehicles in the 5G Era </a:t>
            </a:r>
            <a:r>
              <a:rPr lang="mr-IN"/>
              <a:t>–</a:t>
            </a:r>
            <a:r>
              <a:rPr lang="en-US"/>
              <a:t> C. CASETTI</a:t>
            </a:r>
            <a:endParaRPr lang="en-US" dirty="0"/>
          </a:p>
        </p:txBody>
      </p:sp>
      <p:sp>
        <p:nvSpPr>
          <p:cNvPr id="5" name="Slide Number Placeholder 4">
            <a:extLst>
              <a:ext uri="{FF2B5EF4-FFF2-40B4-BE49-F238E27FC236}">
                <a16:creationId xmlns:a16="http://schemas.microsoft.com/office/drawing/2014/main" id="{69A49A81-1928-3F43-BB9B-DC7515EDF45C}"/>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68084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p>
        </p:txBody>
      </p:sp>
      <p:sp>
        <p:nvSpPr>
          <p:cNvPr id="3" name="Footer Placeholder 2"/>
          <p:cNvSpPr>
            <a:spLocks noGrp="1"/>
          </p:cNvSpPr>
          <p:nvPr>
            <p:ph type="ftr" sz="quarter" idx="10"/>
          </p:nvPr>
        </p:nvSpPr>
        <p:spPr/>
        <p:txBody>
          <a:bodyPr/>
          <a:lstStyle/>
          <a:p>
            <a:r>
              <a:rPr lang="en-US" dirty="0"/>
              <a:t>CCNC 2018 - Connected Vehicles in the 5G Era </a:t>
            </a:r>
            <a:r>
              <a:rPr lang="mr-IN" dirty="0"/>
              <a:t>–</a:t>
            </a:r>
            <a:r>
              <a:rPr lang="en-US" dirty="0"/>
              <a:t> C. CASETTI</a:t>
            </a:r>
          </a:p>
        </p:txBody>
      </p:sp>
      <p:sp>
        <p:nvSpPr>
          <p:cNvPr id="4" name="Slide Number Placeholder 3"/>
          <p:cNvSpPr>
            <a:spLocks noGrp="1"/>
          </p:cNvSpPr>
          <p:nvPr>
            <p:ph type="sldNum" sz="quarter" idx="11"/>
          </p:nvPr>
        </p:nvSpPr>
        <p:spPr/>
        <p:txBody>
          <a:bodyPr/>
          <a:lstStyle/>
          <a:p>
            <a:fld id="{7EFAEFEC-2D61-6B46-8403-43A5962C3F51}" type="slidenum">
              <a:rPr lang="en-US" smtClean="0"/>
              <a:pPr/>
              <a:t>‹Nº›</a:t>
            </a:fld>
            <a:endParaRPr lang="en-US"/>
          </a:p>
        </p:txBody>
      </p:sp>
      <p:sp>
        <p:nvSpPr>
          <p:cNvPr id="5" name="Segnaposto contenuto 2"/>
          <p:cNvSpPr>
            <a:spLocks noGrp="1"/>
          </p:cNvSpPr>
          <p:nvPr>
            <p:ph idx="1"/>
          </p:nvPr>
        </p:nvSpPr>
        <p:spPr>
          <a:xfrm>
            <a:off x="335360" y="1052736"/>
            <a:ext cx="11521280" cy="4680520"/>
          </a:xfrm>
        </p:spPr>
        <p:txBody>
          <a:bodyPr/>
          <a:lstStyle>
            <a:lvl1pPr>
              <a:buClr>
                <a:srgbClr val="00727D"/>
              </a:buClr>
              <a:buFont typeface="Wingdings" pitchFamily="2" charset="2"/>
              <a:buChar char="§"/>
              <a:defRPr sz="2400"/>
            </a:lvl1pPr>
            <a:lvl2pPr>
              <a:buClrTx/>
              <a:defRPr sz="2000"/>
            </a:lvl2pPr>
            <a:lvl3pPr>
              <a:buClrTx/>
              <a:defRPr sz="1800"/>
            </a:lvl3pPr>
            <a:lvl4pPr>
              <a:defRPr sz="1600"/>
            </a:lvl4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it-IT" dirty="0"/>
          </a:p>
        </p:txBody>
      </p:sp>
    </p:spTree>
    <p:extLst>
      <p:ext uri="{BB962C8B-B14F-4D97-AF65-F5344CB8AC3E}">
        <p14:creationId xmlns:p14="http://schemas.microsoft.com/office/powerpoint/2010/main" val="1868145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11" name="Segnaposto testo 10">
            <a:extLst>
              <a:ext uri="{FF2B5EF4-FFF2-40B4-BE49-F238E27FC236}">
                <a16:creationId xmlns:a16="http://schemas.microsoft.com/office/drawing/2014/main" id="{C712CF57-8593-4EDA-8CC0-B3F4C1715A01}"/>
              </a:ext>
            </a:extLst>
          </p:cNvPr>
          <p:cNvSpPr>
            <a:spLocks noGrp="1"/>
          </p:cNvSpPr>
          <p:nvPr>
            <p:ph type="body" sz="quarter" idx="14"/>
          </p:nvPr>
        </p:nvSpPr>
        <p:spPr>
          <a:xfrm>
            <a:off x="838067" y="1834937"/>
            <a:ext cx="10800000" cy="4398962"/>
          </a:xfrm>
        </p:spPr>
        <p:txBody>
          <a:bodyPr/>
          <a:lstStyle/>
          <a:p>
            <a:pPr lvl="0"/>
            <a:endParaRPr lang="it-IT" dirty="0"/>
          </a:p>
        </p:txBody>
      </p:sp>
      <p:sp>
        <p:nvSpPr>
          <p:cNvPr id="12" name="Titolo 1">
            <a:extLst>
              <a:ext uri="{FF2B5EF4-FFF2-40B4-BE49-F238E27FC236}">
                <a16:creationId xmlns:a16="http://schemas.microsoft.com/office/drawing/2014/main" id="{946B49DF-97B2-421F-AFC1-1BE0BF2CB3B6}"/>
              </a:ext>
            </a:extLst>
          </p:cNvPr>
          <p:cNvSpPr>
            <a:spLocks noGrp="1"/>
          </p:cNvSpPr>
          <p:nvPr>
            <p:ph type="title"/>
          </p:nvPr>
        </p:nvSpPr>
        <p:spPr>
          <a:xfrm>
            <a:off x="838200" y="365125"/>
            <a:ext cx="10800000" cy="1325563"/>
          </a:xfrm>
        </p:spPr>
        <p:txBody>
          <a:bodyPr vert="horz" lIns="91440" tIns="45720" rIns="91440" bIns="45720" rtlCol="0" anchor="t">
            <a:normAutofit/>
          </a:bodyPr>
          <a:lstStyle>
            <a:lvl1pPr>
              <a:defRPr lang="it-IT" dirty="0"/>
            </a:lvl1pPr>
          </a:lstStyle>
          <a:p>
            <a:pPr lvl="0"/>
            <a:endParaRPr lang="en-GB" noProof="0" dirty="0"/>
          </a:p>
        </p:txBody>
      </p:sp>
      <p:sp>
        <p:nvSpPr>
          <p:cNvPr id="7" name="Segnaposto piè di pagina 5">
            <a:extLst>
              <a:ext uri="{FF2B5EF4-FFF2-40B4-BE49-F238E27FC236}">
                <a16:creationId xmlns:a16="http://schemas.microsoft.com/office/drawing/2014/main" id="{25E7B8DC-0DC6-4186-B092-F5F436464882}"/>
              </a:ext>
            </a:extLst>
          </p:cNvPr>
          <p:cNvSpPr>
            <a:spLocks noGrp="1"/>
          </p:cNvSpPr>
          <p:nvPr>
            <p:ph type="ftr" sz="quarter" idx="3"/>
          </p:nvPr>
        </p:nvSpPr>
        <p:spPr>
          <a:xfrm>
            <a:off x="2392508" y="6409333"/>
            <a:ext cx="8028000" cy="277200"/>
          </a:xfrm>
          <a:prstGeom prst="rect">
            <a:avLst/>
          </a:prstGeom>
        </p:spPr>
        <p:txBody>
          <a:bodyPr/>
          <a:lstStyle>
            <a:lvl1pPr algn="ctr">
              <a:defRPr sz="1200">
                <a:solidFill>
                  <a:srgbClr val="B4B4B4"/>
                </a:solidFill>
              </a:defRPr>
            </a:lvl1pPr>
          </a:lstStyle>
          <a:p>
            <a:endParaRPr lang="en-GB" dirty="0"/>
          </a:p>
        </p:txBody>
      </p:sp>
      <p:sp>
        <p:nvSpPr>
          <p:cNvPr id="8" name="Segnaposto numero diapositiva 6">
            <a:extLst>
              <a:ext uri="{FF2B5EF4-FFF2-40B4-BE49-F238E27FC236}">
                <a16:creationId xmlns:a16="http://schemas.microsoft.com/office/drawing/2014/main" id="{5D313A83-5C50-45AE-B727-35CF8DDF6E00}"/>
              </a:ext>
            </a:extLst>
          </p:cNvPr>
          <p:cNvSpPr>
            <a:spLocks noGrp="1"/>
          </p:cNvSpPr>
          <p:nvPr>
            <p:ph type="sldNum" sz="quarter" idx="4"/>
          </p:nvPr>
        </p:nvSpPr>
        <p:spPr>
          <a:xfrm>
            <a:off x="10741031" y="6409333"/>
            <a:ext cx="986973" cy="277200"/>
          </a:xfrm>
          <a:prstGeom prst="rect">
            <a:avLst/>
          </a:prstGeom>
        </p:spPr>
        <p:txBody>
          <a:bodyPr/>
          <a:lstStyle>
            <a:lvl1pPr algn="r">
              <a:defRPr sz="1200">
                <a:solidFill>
                  <a:schemeClr val="accent3"/>
                </a:solidFill>
              </a:defRPr>
            </a:lvl1pPr>
          </a:lstStyle>
          <a:p>
            <a:fld id="{7F52DD0D-A11A-45D1-8D6F-1B6BAF5CC336}" type="slidenum">
              <a:rPr lang="en-GB" smtClean="0"/>
              <a:pPr/>
              <a:t>‹Nº›</a:t>
            </a:fld>
            <a:endParaRPr lang="en-GB" dirty="0"/>
          </a:p>
        </p:txBody>
      </p:sp>
    </p:spTree>
    <p:extLst>
      <p:ext uri="{BB962C8B-B14F-4D97-AF65-F5344CB8AC3E}">
        <p14:creationId xmlns:p14="http://schemas.microsoft.com/office/powerpoint/2010/main" val="7100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2/1/2022</a:t>
            </a:fld>
            <a:endParaRPr lang="en-US" dirty="0"/>
          </a:p>
        </p:txBody>
      </p:sp>
      <p:sp>
        <p:nvSpPr>
          <p:cNvPr id="5" name="Footer Placeholder 4"/>
          <p:cNvSpPr>
            <a:spLocks noGrp="1"/>
          </p:cNvSpPr>
          <p:nvPr>
            <p:ph type="ftr" sz="quarter" idx="11"/>
          </p:nvPr>
        </p:nvSpPr>
        <p:spPr/>
        <p:txBody>
          <a:bodyPr/>
          <a:lstStyle/>
          <a:p>
            <a:r>
              <a:rPr lang="en-US" dirty="0"/>
              <a:t>CCNC 2018 - Connected Vehicles in the 5G Era </a:t>
            </a:r>
            <a:r>
              <a:rPr lang="mr-IN" dirty="0"/>
              <a:t>–</a:t>
            </a:r>
            <a:r>
              <a:rPr lang="en-US" dirty="0"/>
              <a:t> C. CASETTI</a:t>
            </a:r>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2/1/2022</a:t>
            </a:fld>
            <a:endParaRPr lang="en-US" dirty="0"/>
          </a:p>
        </p:txBody>
      </p:sp>
      <p:sp>
        <p:nvSpPr>
          <p:cNvPr id="5" name="Footer Placeholder 4"/>
          <p:cNvSpPr>
            <a:spLocks noGrp="1"/>
          </p:cNvSpPr>
          <p:nvPr>
            <p:ph type="ftr" sz="quarter" idx="11"/>
          </p:nvPr>
        </p:nvSpPr>
        <p:spPr/>
        <p:txBody>
          <a:bodyPr/>
          <a:lstStyle/>
          <a:p>
            <a:r>
              <a:rPr lang="en-US" dirty="0"/>
              <a:t>CCNC 2018 - Connected Vehicles in the 5G Era </a:t>
            </a:r>
            <a:r>
              <a:rPr lang="mr-IN" dirty="0"/>
              <a:t>–</a:t>
            </a:r>
            <a:r>
              <a:rPr lang="en-US" dirty="0"/>
              <a:t> C. CASETTI</a:t>
            </a:r>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2/1/2022</a:t>
            </a:fld>
            <a:endParaRPr lang="en-US" dirty="0"/>
          </a:p>
        </p:txBody>
      </p:sp>
      <p:sp>
        <p:nvSpPr>
          <p:cNvPr id="6" name="Footer Placeholder 5"/>
          <p:cNvSpPr>
            <a:spLocks noGrp="1"/>
          </p:cNvSpPr>
          <p:nvPr>
            <p:ph type="ftr" sz="quarter" idx="11"/>
          </p:nvPr>
        </p:nvSpPr>
        <p:spPr/>
        <p:txBody>
          <a:bodyPr/>
          <a:lstStyle/>
          <a:p>
            <a:r>
              <a:rPr lang="en-US" dirty="0"/>
              <a:t>CCNC 2018 - Connected Vehicles in the 5G Era </a:t>
            </a:r>
            <a:r>
              <a:rPr lang="mr-IN" dirty="0"/>
              <a:t>–</a:t>
            </a:r>
            <a:r>
              <a:rPr lang="en-US" dirty="0"/>
              <a:t> C. CASETTI</a:t>
            </a:r>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2/1/2022</a:t>
            </a:fld>
            <a:endParaRPr lang="en-US" dirty="0"/>
          </a:p>
        </p:txBody>
      </p:sp>
      <p:sp>
        <p:nvSpPr>
          <p:cNvPr id="8" name="Footer Placeholder 7"/>
          <p:cNvSpPr>
            <a:spLocks noGrp="1"/>
          </p:cNvSpPr>
          <p:nvPr>
            <p:ph type="ftr" sz="quarter" idx="11"/>
          </p:nvPr>
        </p:nvSpPr>
        <p:spPr/>
        <p:txBody>
          <a:bodyPr/>
          <a:lstStyle/>
          <a:p>
            <a:r>
              <a:rPr lang="en-US" dirty="0"/>
              <a:t>CCNC 2018 - Connected Vehicles in the 5G Era </a:t>
            </a:r>
            <a:r>
              <a:rPr lang="mr-IN" dirty="0"/>
              <a:t>–</a:t>
            </a:r>
            <a:r>
              <a:rPr lang="en-US" dirty="0"/>
              <a:t> C. CASETTI</a:t>
            </a:r>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2/1/2022</a:t>
            </a:fld>
            <a:endParaRPr lang="en-US" dirty="0"/>
          </a:p>
        </p:txBody>
      </p:sp>
      <p:sp>
        <p:nvSpPr>
          <p:cNvPr id="4" name="Footer Placeholder 3"/>
          <p:cNvSpPr>
            <a:spLocks noGrp="1"/>
          </p:cNvSpPr>
          <p:nvPr>
            <p:ph type="ftr" sz="quarter" idx="11"/>
          </p:nvPr>
        </p:nvSpPr>
        <p:spPr/>
        <p:txBody>
          <a:bodyPr/>
          <a:lstStyle/>
          <a:p>
            <a:r>
              <a:rPr lang="en-US" dirty="0"/>
              <a:t>CCNC 2018 - Connected Vehicles in the 5G Era </a:t>
            </a:r>
            <a:r>
              <a:rPr lang="mr-IN" dirty="0"/>
              <a:t>–</a:t>
            </a:r>
            <a:r>
              <a:rPr lang="en-US" dirty="0"/>
              <a:t> C. CASETTI</a:t>
            </a:r>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CCNC 2018 - Connected Vehicles in the 5G Era </a:t>
            </a:r>
            <a:r>
              <a:rPr lang="mr-IN" dirty="0"/>
              <a:t>–</a:t>
            </a:r>
            <a:r>
              <a:rPr lang="en-US" dirty="0"/>
              <a:t> C. CASETTI</a:t>
            </a:r>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2/1/2022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CCNC 2018 - Connected Vehicles in the 5G Era </a:t>
            </a:r>
            <a:r>
              <a:rPr lang="mr-IN" dirty="0"/>
              <a:t>–</a:t>
            </a:r>
            <a:r>
              <a:rPr lang="en-US" dirty="0"/>
              <a:t> C. CASETTI</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1720" y="4946903"/>
            <a:ext cx="12223720" cy="1905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T" dirty="0"/>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1719" y="0"/>
            <a:ext cx="12223720" cy="5010912"/>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2/1/2022</a:t>
            </a:fld>
            <a:endParaRPr lang="en-US" dirty="0"/>
          </a:p>
        </p:txBody>
      </p:sp>
      <p:sp>
        <p:nvSpPr>
          <p:cNvPr id="6" name="Footer Placeholder 5"/>
          <p:cNvSpPr>
            <a:spLocks noGrp="1"/>
          </p:cNvSpPr>
          <p:nvPr>
            <p:ph type="ftr" sz="quarter" idx="11"/>
          </p:nvPr>
        </p:nvSpPr>
        <p:spPr/>
        <p:txBody>
          <a:bodyPr/>
          <a:lstStyle/>
          <a:p>
            <a:r>
              <a:rPr lang="en-US" dirty="0"/>
              <a:t>CCNC 2018 - Connected Vehicles in the 5G Era </a:t>
            </a:r>
            <a:r>
              <a:rPr lang="mr-IN" dirty="0"/>
              <a:t>–</a:t>
            </a:r>
            <a:r>
              <a:rPr lang="en-US" dirty="0"/>
              <a:t> C. CASETTI</a:t>
            </a:r>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2/1/2022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CCNC 2018 - Connected Vehicles in the 5G Era </a:t>
            </a:r>
            <a:r>
              <a:rPr lang="mr-IN" dirty="0"/>
              <a:t>–</a:t>
            </a:r>
            <a:r>
              <a:rPr lang="en-US" dirty="0"/>
              <a:t> C. CASETTI</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61" r:id="rId10"/>
    <p:sldLayoutId id="2147483658" r:id="rId11"/>
    <p:sldLayoutId id="2147483659" r:id="rId12"/>
    <p:sldLayoutId id="2147483662" r:id="rId13"/>
    <p:sldLayoutId id="2147483663" r:id="rId14"/>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9.xml"/><Relationship Id="rId7" Type="http://schemas.openxmlformats.org/officeDocument/2006/relationships/image" Target="../media/image21.jpe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20.png"/><Relationship Id="rId11" Type="http://schemas.openxmlformats.org/officeDocument/2006/relationships/comments" Target="../comments/comment2.xml"/><Relationship Id="rId5" Type="http://schemas.openxmlformats.org/officeDocument/2006/relationships/image" Target="../media/image19.png"/><Relationship Id="rId10" Type="http://schemas.openxmlformats.org/officeDocument/2006/relationships/image" Target="../media/image17.wmf"/><Relationship Id="rId4" Type="http://schemas.openxmlformats.org/officeDocument/2006/relationships/image" Target="../media/image18.jpeg"/><Relationship Id="rId9"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20.xml"/><Relationship Id="rId16" Type="http://schemas.openxmlformats.org/officeDocument/2006/relationships/image" Target="../media/image36.png"/><Relationship Id="rId1" Type="http://schemas.openxmlformats.org/officeDocument/2006/relationships/slideLayout" Target="../slideLayouts/slideLayout1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7V3AKSrWzzY"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04" y="5402936"/>
            <a:ext cx="11766996" cy="822960"/>
          </a:xfrm>
        </p:spPr>
        <p:txBody>
          <a:bodyPr vert="horz" lIns="91440" tIns="45720" rIns="91440" bIns="45720" rtlCol="0" anchor="b">
            <a:noAutofit/>
          </a:bodyPr>
          <a:lstStyle/>
          <a:p>
            <a:r>
              <a:rPr lang="en-US" sz="4400" dirty="0"/>
              <a:t>Supporting Industry 4.0 in Next-generation Cellular: The Digital Twin Use Case</a:t>
            </a:r>
          </a:p>
        </p:txBody>
      </p:sp>
      <p:sp>
        <p:nvSpPr>
          <p:cNvPr id="8" name="Text Placeholder 7">
            <a:extLst>
              <a:ext uri="{FF2B5EF4-FFF2-40B4-BE49-F238E27FC236}">
                <a16:creationId xmlns:a16="http://schemas.microsoft.com/office/drawing/2014/main" id="{52E487FE-A368-404C-86B5-8947186F7501}"/>
              </a:ext>
            </a:extLst>
          </p:cNvPr>
          <p:cNvSpPr>
            <a:spLocks noGrp="1"/>
          </p:cNvSpPr>
          <p:nvPr>
            <p:ph type="body" sz="half" idx="2"/>
          </p:nvPr>
        </p:nvSpPr>
        <p:spPr>
          <a:xfrm>
            <a:off x="537161" y="6201512"/>
            <a:ext cx="10058400" cy="543513"/>
          </a:xfrm>
        </p:spPr>
        <p:txBody>
          <a:bodyPr vert="horz" lIns="91440" tIns="45720" rIns="91440" bIns="45720" rtlCol="0">
            <a:noAutofit/>
          </a:bodyPr>
          <a:lstStyle/>
          <a:p>
            <a:pPr>
              <a:spcBef>
                <a:spcPts val="1200"/>
              </a:spcBef>
              <a:spcAft>
                <a:spcPts val="200"/>
              </a:spcAft>
            </a:pPr>
            <a:r>
              <a:rPr lang="en-US" sz="2800" cap="all" spc="200" dirty="0">
                <a:latin typeface="+mj-lt"/>
              </a:rPr>
              <a:t>Carla Fabiana Chiasserini, </a:t>
            </a:r>
            <a:r>
              <a:rPr lang="en-US" sz="2800" cap="all" spc="200" dirty="0" err="1">
                <a:latin typeface="+mj-lt"/>
              </a:rPr>
              <a:t>Politecnico</a:t>
            </a:r>
            <a:r>
              <a:rPr lang="en-US" sz="2800" cap="all" spc="200" dirty="0">
                <a:latin typeface="+mj-lt"/>
              </a:rPr>
              <a:t> di Torino</a:t>
            </a:r>
          </a:p>
        </p:txBody>
      </p:sp>
      <p:pic>
        <p:nvPicPr>
          <p:cNvPr id="9" name="Picture 8" descr="A picture containing plate&#10;&#10;Description automatically generated">
            <a:extLst>
              <a:ext uri="{FF2B5EF4-FFF2-40B4-BE49-F238E27FC236}">
                <a16:creationId xmlns:a16="http://schemas.microsoft.com/office/drawing/2014/main" id="{31940AF3-5310-B94A-9BCA-A518C8A0A480}"/>
              </a:ext>
            </a:extLst>
          </p:cNvPr>
          <p:cNvPicPr>
            <a:picLocks noChangeAspect="1"/>
          </p:cNvPicPr>
          <p:nvPr/>
        </p:nvPicPr>
        <p:blipFill>
          <a:blip r:embed="rId3"/>
          <a:stretch>
            <a:fillRect/>
          </a:stretch>
        </p:blipFill>
        <p:spPr>
          <a:xfrm>
            <a:off x="571065" y="2060241"/>
            <a:ext cx="3640328" cy="1105922"/>
          </a:xfrm>
          <a:prstGeom prst="rect">
            <a:avLst/>
          </a:prstGeom>
          <a:solidFill>
            <a:schemeClr val="bg1"/>
          </a:solidFill>
        </p:spPr>
      </p:pic>
      <p:pic>
        <p:nvPicPr>
          <p:cNvPr id="6" name="Picture 5">
            <a:extLst>
              <a:ext uri="{FF2B5EF4-FFF2-40B4-BE49-F238E27FC236}">
                <a16:creationId xmlns:a16="http://schemas.microsoft.com/office/drawing/2014/main" id="{B20068F0-FF84-E847-B711-25F3BAD35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396" y="-3823"/>
            <a:ext cx="6962956" cy="4647774"/>
          </a:xfrm>
          <a:prstGeom prst="rect">
            <a:avLst/>
          </a:prstGeom>
        </p:spPr>
      </p:pic>
      <p:sp>
        <p:nvSpPr>
          <p:cNvPr id="4" name="TextBox 3">
            <a:extLst>
              <a:ext uri="{FF2B5EF4-FFF2-40B4-BE49-F238E27FC236}">
                <a16:creationId xmlns:a16="http://schemas.microsoft.com/office/drawing/2014/main" id="{37225E1B-A5EF-DF4E-AD42-2B4885A511D5}"/>
              </a:ext>
            </a:extLst>
          </p:cNvPr>
          <p:cNvSpPr txBox="1"/>
          <p:nvPr/>
        </p:nvSpPr>
        <p:spPr>
          <a:xfrm>
            <a:off x="5083402" y="4600788"/>
            <a:ext cx="7434862" cy="369332"/>
          </a:xfrm>
          <a:prstGeom prst="rect">
            <a:avLst/>
          </a:prstGeom>
          <a:noFill/>
        </p:spPr>
        <p:txBody>
          <a:bodyPr wrap="square" rtlCol="0">
            <a:spAutoFit/>
          </a:bodyPr>
          <a:lstStyle/>
          <a:p>
            <a:r>
              <a:rPr lang="en-GB" dirty="0">
                <a:solidFill>
                  <a:schemeClr val="accent4">
                    <a:lumMod val="50000"/>
                  </a:schemeClr>
                </a:solidFill>
              </a:rPr>
              <a:t>https://</a:t>
            </a:r>
            <a:r>
              <a:rPr lang="en-GB" dirty="0" err="1">
                <a:solidFill>
                  <a:schemeClr val="accent4">
                    <a:lumMod val="50000"/>
                  </a:schemeClr>
                </a:solidFill>
              </a:rPr>
              <a:t>www.telematica.polito.it</a:t>
            </a:r>
            <a:r>
              <a:rPr lang="en-GB" dirty="0">
                <a:solidFill>
                  <a:schemeClr val="accent4">
                    <a:lumMod val="50000"/>
                  </a:schemeClr>
                </a:solidFill>
              </a:rPr>
              <a:t>/member/</a:t>
            </a:r>
            <a:r>
              <a:rPr lang="en-GB" dirty="0" err="1">
                <a:solidFill>
                  <a:schemeClr val="accent4">
                    <a:lumMod val="50000"/>
                  </a:schemeClr>
                </a:solidFill>
              </a:rPr>
              <a:t>carla-fabiana-chiasserini</a:t>
            </a:r>
            <a:r>
              <a:rPr lang="en-GB" dirty="0">
                <a:solidFill>
                  <a:schemeClr val="accent4">
                    <a:lumMod val="50000"/>
                  </a:schemeClr>
                </a:solidFill>
              </a:rPr>
              <a:t>/</a:t>
            </a:r>
            <a:endParaRPr lang="en-IT" dirty="0">
              <a:solidFill>
                <a:schemeClr val="accent4">
                  <a:lumMod val="50000"/>
                </a:schemeClr>
              </a:solidFill>
            </a:endParaRPr>
          </a:p>
        </p:txBody>
      </p:sp>
      <p:sp>
        <p:nvSpPr>
          <p:cNvPr id="5" name="TextBox 4">
            <a:extLst>
              <a:ext uri="{FF2B5EF4-FFF2-40B4-BE49-F238E27FC236}">
                <a16:creationId xmlns:a16="http://schemas.microsoft.com/office/drawing/2014/main" id="{08C6D9D8-F478-7745-BFE5-1F45788D2E97}"/>
              </a:ext>
            </a:extLst>
          </p:cNvPr>
          <p:cNvSpPr txBox="1"/>
          <p:nvPr/>
        </p:nvSpPr>
        <p:spPr>
          <a:xfrm>
            <a:off x="139148" y="99392"/>
            <a:ext cx="1749287" cy="369332"/>
          </a:xfrm>
          <a:prstGeom prst="rect">
            <a:avLst/>
          </a:prstGeom>
          <a:noFill/>
        </p:spPr>
        <p:txBody>
          <a:bodyPr wrap="square" rtlCol="0">
            <a:spAutoFit/>
          </a:bodyPr>
          <a:lstStyle/>
          <a:p>
            <a:r>
              <a:rPr lang="en-IT" dirty="0">
                <a:solidFill>
                  <a:srgbClr val="0070C0"/>
                </a:solidFill>
              </a:rPr>
              <a:t>R2T2 2021</a:t>
            </a:r>
          </a:p>
        </p:txBody>
      </p:sp>
    </p:spTree>
    <p:extLst>
      <p:ext uri="{BB962C8B-B14F-4D97-AF65-F5344CB8AC3E}">
        <p14:creationId xmlns:p14="http://schemas.microsoft.com/office/powerpoint/2010/main" val="322867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458" y="301128"/>
            <a:ext cx="10972800" cy="1143000"/>
          </a:xfrm>
        </p:spPr>
        <p:txBody>
          <a:bodyPr>
            <a:normAutofit/>
          </a:bodyPr>
          <a:lstStyle/>
          <a:p>
            <a:r>
              <a:rPr lang="en-US" sz="3100" b="1" dirty="0"/>
              <a:t>How is this possible to host vertical services with UL latency?</a:t>
            </a:r>
            <a:br>
              <a:rPr lang="en-US" sz="4000" b="1" dirty="0"/>
            </a:br>
            <a:r>
              <a:rPr lang="en-US" sz="4900" b="1" dirty="0">
                <a:solidFill>
                  <a:srgbClr val="FA7200"/>
                </a:solidFill>
              </a:rPr>
              <a:t>First, network as a programmable platform</a:t>
            </a:r>
          </a:p>
        </p:txBody>
      </p:sp>
      <p:sp>
        <p:nvSpPr>
          <p:cNvPr id="5" name="Content Placeholder 4">
            <a:extLst>
              <a:ext uri="{FF2B5EF4-FFF2-40B4-BE49-F238E27FC236}">
                <a16:creationId xmlns:a16="http://schemas.microsoft.com/office/drawing/2014/main" id="{A6988C3E-3944-A742-8C4B-B8DB53E70445}"/>
              </a:ext>
            </a:extLst>
          </p:cNvPr>
          <p:cNvSpPr>
            <a:spLocks noGrp="1"/>
          </p:cNvSpPr>
          <p:nvPr>
            <p:ph idx="1"/>
          </p:nvPr>
        </p:nvSpPr>
        <p:spPr>
          <a:xfrm>
            <a:off x="815107" y="2027748"/>
            <a:ext cx="4512966" cy="4529123"/>
          </a:xfrm>
        </p:spPr>
        <p:txBody>
          <a:bodyPr>
            <a:normAutofit lnSpcReduction="10000"/>
          </a:bodyPr>
          <a:lstStyle/>
          <a:p>
            <a:pPr marL="0" indent="0">
              <a:buNone/>
            </a:pPr>
            <a:r>
              <a:rPr lang="en" sz="2800" b="1" dirty="0">
                <a:solidFill>
                  <a:schemeClr val="tx1"/>
                </a:solidFill>
              </a:rPr>
              <a:t>Edge computing</a:t>
            </a:r>
            <a:r>
              <a:rPr lang="en" sz="2800" dirty="0">
                <a:solidFill>
                  <a:schemeClr val="tx1"/>
                </a:solidFill>
              </a:rPr>
              <a:t>: the network as a programmable platform</a:t>
            </a:r>
          </a:p>
          <a:p>
            <a:pPr marL="0" indent="0">
              <a:buNone/>
            </a:pPr>
            <a:r>
              <a:rPr lang="en-US" sz="2800" dirty="0">
                <a:solidFill>
                  <a:schemeClr val="tx1"/>
                </a:solidFill>
              </a:rPr>
              <a:t>Network will </a:t>
            </a:r>
            <a:r>
              <a:rPr lang="en-US" sz="2800" b="1" dirty="0">
                <a:solidFill>
                  <a:schemeClr val="tx1"/>
                </a:solidFill>
              </a:rPr>
              <a:t>process and store </a:t>
            </a:r>
            <a:r>
              <a:rPr lang="en-US" sz="2800" dirty="0">
                <a:solidFill>
                  <a:schemeClr val="tx1"/>
                </a:solidFill>
              </a:rPr>
              <a:t>data, not just transfer it</a:t>
            </a:r>
          </a:p>
          <a:p>
            <a:pPr marL="0" indent="0">
              <a:lnSpc>
                <a:spcPct val="100000"/>
              </a:lnSpc>
              <a:spcAft>
                <a:spcPts val="2000"/>
              </a:spcAft>
              <a:buClr>
                <a:schemeClr val="bg1"/>
              </a:buClr>
              <a:buNone/>
            </a:pPr>
            <a:r>
              <a:rPr lang="en-US" sz="2800" dirty="0"/>
              <a:t>Processing and applications </a:t>
            </a:r>
            <a:br>
              <a:rPr lang="en-US" sz="2800" dirty="0"/>
            </a:br>
            <a:r>
              <a:rPr lang="en-US" sz="2800" b="1" dirty="0"/>
              <a:t>within the network </a:t>
            </a:r>
            <a:r>
              <a:rPr lang="en-US" sz="2800" dirty="0"/>
              <a:t>to provide </a:t>
            </a:r>
            <a:br>
              <a:rPr lang="en-US" sz="2800" dirty="0"/>
            </a:br>
            <a:r>
              <a:rPr lang="en-US" sz="2800" dirty="0"/>
              <a:t>mobile users with services</a:t>
            </a:r>
          </a:p>
          <a:p>
            <a:pPr marL="0" indent="0">
              <a:lnSpc>
                <a:spcPct val="100000"/>
              </a:lnSpc>
              <a:spcAft>
                <a:spcPts val="2000"/>
              </a:spcAft>
              <a:buClr>
                <a:schemeClr val="bg1"/>
              </a:buClr>
              <a:buNone/>
            </a:pPr>
            <a:r>
              <a:rPr lang="en-US" sz="2800" b="1" dirty="0"/>
              <a:t>Lower delays and </a:t>
            </a:r>
            <a:br>
              <a:rPr lang="en-US" sz="2800" b="1" dirty="0"/>
            </a:br>
            <a:r>
              <a:rPr lang="en-US" sz="2800" b="1" dirty="0"/>
              <a:t>higher efficiency</a:t>
            </a:r>
          </a:p>
          <a:p>
            <a:pPr marL="0" indent="0">
              <a:buNone/>
            </a:pPr>
            <a:endParaRPr lang="it-IT" sz="2800" dirty="0"/>
          </a:p>
        </p:txBody>
      </p:sp>
      <p:sp>
        <p:nvSpPr>
          <p:cNvPr id="16" name="Slide Number Placeholder 5"/>
          <p:cNvSpPr>
            <a:spLocks noGrp="1"/>
          </p:cNvSpPr>
          <p:nvPr>
            <p:ph type="sldNum" sz="quarter" idx="12"/>
          </p:nvPr>
        </p:nvSpPr>
        <p:spPr>
          <a:xfrm>
            <a:off x="11346986"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7</a:t>
            </a:r>
          </a:p>
        </p:txBody>
      </p:sp>
      <p:pic>
        <p:nvPicPr>
          <p:cNvPr id="13" name="Picture 12">
            <a:extLst>
              <a:ext uri="{FF2B5EF4-FFF2-40B4-BE49-F238E27FC236}">
                <a16:creationId xmlns:a16="http://schemas.microsoft.com/office/drawing/2014/main" id="{89BAFD05-1283-0E48-99B7-5A98D126766B}"/>
              </a:ext>
            </a:extLst>
          </p:cNvPr>
          <p:cNvPicPr>
            <a:picLocks noChangeAspect="1"/>
          </p:cNvPicPr>
          <p:nvPr/>
        </p:nvPicPr>
        <p:blipFill>
          <a:blip r:embed="rId3"/>
          <a:stretch>
            <a:fillRect/>
          </a:stretch>
        </p:blipFill>
        <p:spPr>
          <a:xfrm>
            <a:off x="5443984" y="1817358"/>
            <a:ext cx="6669546" cy="3596514"/>
          </a:xfrm>
          <a:prstGeom prst="rect">
            <a:avLst/>
          </a:prstGeom>
        </p:spPr>
      </p:pic>
    </p:spTree>
    <p:extLst>
      <p:ext uri="{BB962C8B-B14F-4D97-AF65-F5344CB8AC3E}">
        <p14:creationId xmlns:p14="http://schemas.microsoft.com/office/powerpoint/2010/main" val="269239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6988C3E-3944-A742-8C4B-B8DB53E70445}"/>
              </a:ext>
            </a:extLst>
          </p:cNvPr>
          <p:cNvSpPr>
            <a:spLocks noGrp="1"/>
          </p:cNvSpPr>
          <p:nvPr>
            <p:ph idx="1"/>
          </p:nvPr>
        </p:nvSpPr>
        <p:spPr>
          <a:xfrm>
            <a:off x="534183" y="2474490"/>
            <a:ext cx="11123634" cy="3100136"/>
          </a:xfrm>
        </p:spPr>
        <p:txBody>
          <a:bodyPr>
            <a:normAutofit/>
          </a:bodyPr>
          <a:lstStyle/>
          <a:p>
            <a:pPr marL="0" indent="0" algn="ctr">
              <a:buNone/>
            </a:pPr>
            <a:r>
              <a:rPr lang="en-US" sz="4400" b="1" dirty="0">
                <a:solidFill>
                  <a:srgbClr val="FA7200"/>
                </a:solidFill>
              </a:rPr>
              <a:t>How is it possible to host vertical services, </a:t>
            </a:r>
            <a:br>
              <a:rPr lang="en-US" sz="4400" b="1" dirty="0">
                <a:solidFill>
                  <a:srgbClr val="FA7200"/>
                </a:solidFill>
              </a:rPr>
            </a:br>
            <a:r>
              <a:rPr lang="en-US" sz="4400" b="1" dirty="0">
                <a:solidFill>
                  <a:srgbClr val="0094F6"/>
                </a:solidFill>
              </a:rPr>
              <a:t>each with the required quality of service (QoS)?</a:t>
            </a:r>
            <a:endParaRPr lang="it-IT" sz="4400" dirty="0">
              <a:solidFill>
                <a:srgbClr val="0094F6"/>
              </a:solidFill>
            </a:endParaRPr>
          </a:p>
        </p:txBody>
      </p:sp>
    </p:spTree>
    <p:extLst>
      <p:ext uri="{BB962C8B-B14F-4D97-AF65-F5344CB8AC3E}">
        <p14:creationId xmlns:p14="http://schemas.microsoft.com/office/powerpoint/2010/main" val="540674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1331"/>
            <a:ext cx="11503930" cy="1143000"/>
          </a:xfrm>
        </p:spPr>
        <p:txBody>
          <a:bodyPr>
            <a:normAutofit/>
          </a:bodyPr>
          <a:lstStyle/>
          <a:p>
            <a:r>
              <a:rPr lang="en-US" sz="3100" b="1" dirty="0"/>
              <a:t>How is it possible to host vertical services each with the required QoS?</a:t>
            </a:r>
            <a:br>
              <a:rPr lang="en-US" sz="3100" b="1" dirty="0"/>
            </a:br>
            <a:r>
              <a:rPr lang="en-US" sz="4900" b="1" dirty="0">
                <a:solidFill>
                  <a:srgbClr val="FA7200"/>
                </a:solidFill>
              </a:rPr>
              <a:t>Network slicing</a:t>
            </a:r>
          </a:p>
        </p:txBody>
      </p:sp>
      <p:sp>
        <p:nvSpPr>
          <p:cNvPr id="3" name="Content Placeholder 2"/>
          <p:cNvSpPr>
            <a:spLocks noGrp="1"/>
          </p:cNvSpPr>
          <p:nvPr>
            <p:ph idx="1"/>
          </p:nvPr>
        </p:nvSpPr>
        <p:spPr>
          <a:xfrm>
            <a:off x="609600" y="1979048"/>
            <a:ext cx="4823096" cy="3958113"/>
          </a:xfrm>
        </p:spPr>
        <p:txBody>
          <a:bodyPr>
            <a:normAutofit/>
          </a:bodyPr>
          <a:lstStyle/>
          <a:p>
            <a:r>
              <a:rPr lang="en" sz="2800" dirty="0"/>
              <a:t>Virtualization allows to </a:t>
            </a:r>
            <a:r>
              <a:rPr lang="en" sz="2800" b="1" dirty="0"/>
              <a:t>slice</a:t>
            </a:r>
            <a:r>
              <a:rPr lang="en" sz="2800" dirty="0"/>
              <a:t> the network into virtual subnetworks (separated sets of resources)</a:t>
            </a:r>
          </a:p>
          <a:p>
            <a:r>
              <a:rPr lang="en" sz="2800" b="1" dirty="0"/>
              <a:t>Service deployment = Creating a slice hosting the virtual function set</a:t>
            </a:r>
          </a:p>
        </p:txBody>
      </p:sp>
      <p:sp>
        <p:nvSpPr>
          <p:cNvPr id="16" name="Slide Number Placeholder 5"/>
          <p:cNvSpPr>
            <a:spLocks noGrp="1"/>
          </p:cNvSpPr>
          <p:nvPr>
            <p:ph type="sldNum" sz="quarter" idx="12"/>
          </p:nvPr>
        </p:nvSpPr>
        <p:spPr>
          <a:xfrm>
            <a:off x="11346986"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8</a:t>
            </a:r>
          </a:p>
        </p:txBody>
      </p:sp>
      <p:pic>
        <p:nvPicPr>
          <p:cNvPr id="5" name="Picture 4">
            <a:extLst>
              <a:ext uri="{FF2B5EF4-FFF2-40B4-BE49-F238E27FC236}">
                <a16:creationId xmlns:a16="http://schemas.microsoft.com/office/drawing/2014/main" id="{1D55B2F5-8A91-3F4F-A63E-03801321F6F4}"/>
              </a:ext>
            </a:extLst>
          </p:cNvPr>
          <p:cNvPicPr>
            <a:picLocks noChangeAspect="1"/>
          </p:cNvPicPr>
          <p:nvPr/>
        </p:nvPicPr>
        <p:blipFill>
          <a:blip r:embed="rId3"/>
          <a:stretch>
            <a:fillRect/>
          </a:stretch>
        </p:blipFill>
        <p:spPr>
          <a:xfrm>
            <a:off x="5432696" y="2448651"/>
            <a:ext cx="6502400" cy="3276600"/>
          </a:xfrm>
          <a:prstGeom prst="rect">
            <a:avLst/>
          </a:prstGeom>
        </p:spPr>
      </p:pic>
    </p:spTree>
    <p:extLst>
      <p:ext uri="{BB962C8B-B14F-4D97-AF65-F5344CB8AC3E}">
        <p14:creationId xmlns:p14="http://schemas.microsoft.com/office/powerpoint/2010/main" val="386727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E50F1950-5891-254C-BEEB-3C0790D3EF8E}"/>
              </a:ext>
            </a:extLst>
          </p:cNvPr>
          <p:cNvSpPr/>
          <p:nvPr/>
        </p:nvSpPr>
        <p:spPr>
          <a:xfrm>
            <a:off x="5441536" y="2300550"/>
            <a:ext cx="3765907" cy="2616134"/>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5" name="TextBox 37">
            <a:extLst>
              <a:ext uri="{FF2B5EF4-FFF2-40B4-BE49-F238E27FC236}">
                <a16:creationId xmlns:a16="http://schemas.microsoft.com/office/drawing/2014/main" id="{6795A829-4289-0542-BE02-5DC89B495ED3}"/>
              </a:ext>
            </a:extLst>
          </p:cNvPr>
          <p:cNvSpPr txBox="1"/>
          <p:nvPr/>
        </p:nvSpPr>
        <p:spPr>
          <a:xfrm>
            <a:off x="6462373" y="3354186"/>
            <a:ext cx="2670469" cy="631327"/>
          </a:xfrm>
          <a:prstGeom prst="rect">
            <a:avLst/>
          </a:prstGeom>
          <a:solidFill>
            <a:schemeClr val="accent5">
              <a:lumMod val="40000"/>
              <a:lumOff val="60000"/>
            </a:schemeClr>
          </a:solidFill>
          <a:ln>
            <a:solidFill>
              <a:schemeClr val="tx1"/>
            </a:solidFill>
          </a:ln>
        </p:spPr>
        <p:txBody>
          <a:bodyPr wrap="square" rtlCol="0" anchor="ctr">
            <a:spAutoFit/>
          </a:bodyPr>
          <a:lstStyle/>
          <a:p>
            <a:pPr algn="ctr">
              <a:lnSpc>
                <a:spcPts val="1800"/>
              </a:lnSpc>
              <a:spcAft>
                <a:spcPts val="600"/>
              </a:spcAft>
            </a:pPr>
            <a:r>
              <a:rPr lang="en-US" sz="2000" dirty="0"/>
              <a:t>Digital Twin app</a:t>
            </a:r>
          </a:p>
          <a:p>
            <a:pPr algn="ctr">
              <a:lnSpc>
                <a:spcPts val="1800"/>
              </a:lnSpc>
              <a:spcAft>
                <a:spcPts val="600"/>
              </a:spcAft>
            </a:pPr>
            <a:r>
              <a:rPr lang="en-US" sz="2000" dirty="0"/>
              <a:t>Interface</a:t>
            </a:r>
          </a:p>
        </p:txBody>
      </p:sp>
      <p:cxnSp>
        <p:nvCxnSpPr>
          <p:cNvPr id="25" name="Connettore 2 134">
            <a:extLst>
              <a:ext uri="{FF2B5EF4-FFF2-40B4-BE49-F238E27FC236}">
                <a16:creationId xmlns:a16="http://schemas.microsoft.com/office/drawing/2014/main" id="{B9883340-8251-EA41-85F6-0BF785E7D26D}"/>
              </a:ext>
            </a:extLst>
          </p:cNvPr>
          <p:cNvCxnSpPr>
            <a:cxnSpLocks/>
          </p:cNvCxnSpPr>
          <p:nvPr/>
        </p:nvCxnSpPr>
        <p:spPr>
          <a:xfrm>
            <a:off x="3178631" y="4566791"/>
            <a:ext cx="15592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137">
            <a:extLst>
              <a:ext uri="{FF2B5EF4-FFF2-40B4-BE49-F238E27FC236}">
                <a16:creationId xmlns:a16="http://schemas.microsoft.com/office/drawing/2014/main" id="{701C5C86-C022-E649-A7BC-8250F2580A08}"/>
              </a:ext>
            </a:extLst>
          </p:cNvPr>
          <p:cNvCxnSpPr>
            <a:cxnSpLocks/>
          </p:cNvCxnSpPr>
          <p:nvPr/>
        </p:nvCxnSpPr>
        <p:spPr>
          <a:xfrm flipH="1">
            <a:off x="3178632" y="4797017"/>
            <a:ext cx="155925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36">
            <a:extLst>
              <a:ext uri="{FF2B5EF4-FFF2-40B4-BE49-F238E27FC236}">
                <a16:creationId xmlns:a16="http://schemas.microsoft.com/office/drawing/2014/main" id="{4BDEE7C6-9869-1A48-846A-67800E441BA7}"/>
              </a:ext>
            </a:extLst>
          </p:cNvPr>
          <p:cNvSpPr txBox="1"/>
          <p:nvPr/>
        </p:nvSpPr>
        <p:spPr>
          <a:xfrm>
            <a:off x="3230070" y="4219185"/>
            <a:ext cx="1464270" cy="369332"/>
          </a:xfrm>
          <a:prstGeom prst="rect">
            <a:avLst/>
          </a:prstGeom>
          <a:noFill/>
        </p:spPr>
        <p:txBody>
          <a:bodyPr wrap="square" rtlCol="0">
            <a:spAutoFit/>
          </a:bodyPr>
          <a:lstStyle/>
          <a:p>
            <a:pPr algn="ctr"/>
            <a:r>
              <a:rPr lang="en-US" dirty="0"/>
              <a:t>Coordinates</a:t>
            </a:r>
          </a:p>
        </p:txBody>
      </p:sp>
      <p:sp>
        <p:nvSpPr>
          <p:cNvPr id="28" name="TextBox 36">
            <a:extLst>
              <a:ext uri="{FF2B5EF4-FFF2-40B4-BE49-F238E27FC236}">
                <a16:creationId xmlns:a16="http://schemas.microsoft.com/office/drawing/2014/main" id="{418641FA-BE4E-984C-AB91-B7B7B748086C}"/>
              </a:ext>
            </a:extLst>
          </p:cNvPr>
          <p:cNvSpPr txBox="1"/>
          <p:nvPr/>
        </p:nvSpPr>
        <p:spPr>
          <a:xfrm>
            <a:off x="3155366" y="4789244"/>
            <a:ext cx="1495676" cy="369332"/>
          </a:xfrm>
          <a:prstGeom prst="rect">
            <a:avLst/>
          </a:prstGeom>
          <a:noFill/>
        </p:spPr>
        <p:txBody>
          <a:bodyPr wrap="square" rtlCol="0">
            <a:spAutoFit/>
          </a:bodyPr>
          <a:lstStyle/>
          <a:p>
            <a:pPr algn="ctr"/>
            <a:r>
              <a:rPr lang="en-US" dirty="0"/>
              <a:t>Commands</a:t>
            </a:r>
          </a:p>
        </p:txBody>
      </p:sp>
      <p:sp>
        <p:nvSpPr>
          <p:cNvPr id="33" name="TextBox 32">
            <a:extLst>
              <a:ext uri="{FF2B5EF4-FFF2-40B4-BE49-F238E27FC236}">
                <a16:creationId xmlns:a16="http://schemas.microsoft.com/office/drawing/2014/main" id="{35404896-F0B3-4040-AA80-DBE653F66EF5}"/>
              </a:ext>
            </a:extLst>
          </p:cNvPr>
          <p:cNvSpPr txBox="1"/>
          <p:nvPr/>
        </p:nvSpPr>
        <p:spPr>
          <a:xfrm>
            <a:off x="5378582" y="2350879"/>
            <a:ext cx="1918078" cy="830997"/>
          </a:xfrm>
          <a:prstGeom prst="rect">
            <a:avLst/>
          </a:prstGeom>
          <a:noFill/>
        </p:spPr>
        <p:txBody>
          <a:bodyPr wrap="square" rtlCol="0">
            <a:spAutoFit/>
          </a:bodyPr>
          <a:lstStyle/>
          <a:p>
            <a:pPr algn="ctr"/>
            <a:r>
              <a:rPr lang="it-IT" sz="2400" dirty="0"/>
              <a:t>EDGE</a:t>
            </a:r>
            <a:br>
              <a:rPr lang="it-IT" sz="2400" dirty="0"/>
            </a:br>
            <a:r>
              <a:rPr lang="it-IT" sz="2400" dirty="0"/>
              <a:t>NETWORK</a:t>
            </a:r>
          </a:p>
        </p:txBody>
      </p:sp>
      <p:sp>
        <p:nvSpPr>
          <p:cNvPr id="37" name="Slide Number Placeholder 5">
            <a:extLst>
              <a:ext uri="{FF2B5EF4-FFF2-40B4-BE49-F238E27FC236}">
                <a16:creationId xmlns:a16="http://schemas.microsoft.com/office/drawing/2014/main" id="{87BFD6A0-1A44-A044-B031-CD7093EBFD22}"/>
              </a:ext>
            </a:extLst>
          </p:cNvPr>
          <p:cNvSpPr>
            <a:spLocks noGrp="1"/>
          </p:cNvSpPr>
          <p:nvPr>
            <p:ph type="sldNum" sz="quarter" idx="12"/>
          </p:nvPr>
        </p:nvSpPr>
        <p:spPr>
          <a:xfrm>
            <a:off x="11346986"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9</a:t>
            </a:r>
          </a:p>
        </p:txBody>
      </p:sp>
      <p:sp>
        <p:nvSpPr>
          <p:cNvPr id="41" name="TextBox 40">
            <a:extLst>
              <a:ext uri="{FF2B5EF4-FFF2-40B4-BE49-F238E27FC236}">
                <a16:creationId xmlns:a16="http://schemas.microsoft.com/office/drawing/2014/main" id="{6899294A-9712-E240-AF11-D93E4CB1155C}"/>
              </a:ext>
            </a:extLst>
          </p:cNvPr>
          <p:cNvSpPr txBox="1"/>
          <p:nvPr/>
        </p:nvSpPr>
        <p:spPr>
          <a:xfrm>
            <a:off x="1716540" y="4468978"/>
            <a:ext cx="1469856" cy="461665"/>
          </a:xfrm>
          <a:prstGeom prst="rect">
            <a:avLst/>
          </a:prstGeom>
          <a:solidFill>
            <a:schemeClr val="bg1"/>
          </a:solidFill>
          <a:ln>
            <a:solidFill>
              <a:schemeClr val="tx1"/>
            </a:solidFill>
          </a:ln>
        </p:spPr>
        <p:txBody>
          <a:bodyPr wrap="square" rtlCol="0">
            <a:spAutoFit/>
          </a:bodyPr>
          <a:lstStyle/>
          <a:p>
            <a:pPr algn="ctr"/>
            <a:r>
              <a:rPr lang="en-IT" sz="2400" dirty="0"/>
              <a:t>Drivers</a:t>
            </a:r>
          </a:p>
        </p:txBody>
      </p:sp>
      <p:sp>
        <p:nvSpPr>
          <p:cNvPr id="44" name="TextBox 37">
            <a:extLst>
              <a:ext uri="{FF2B5EF4-FFF2-40B4-BE49-F238E27FC236}">
                <a16:creationId xmlns:a16="http://schemas.microsoft.com/office/drawing/2014/main" id="{04439517-10A2-A140-A292-5861290CF8A1}"/>
              </a:ext>
            </a:extLst>
          </p:cNvPr>
          <p:cNvSpPr txBox="1"/>
          <p:nvPr/>
        </p:nvSpPr>
        <p:spPr>
          <a:xfrm>
            <a:off x="6462373" y="3985467"/>
            <a:ext cx="2670469" cy="631327"/>
          </a:xfrm>
          <a:prstGeom prst="rect">
            <a:avLst/>
          </a:prstGeom>
          <a:solidFill>
            <a:schemeClr val="accent5">
              <a:lumMod val="40000"/>
              <a:lumOff val="60000"/>
            </a:schemeClr>
          </a:solidFill>
          <a:ln>
            <a:solidFill>
              <a:schemeClr val="tx1"/>
            </a:solidFill>
          </a:ln>
        </p:spPr>
        <p:txBody>
          <a:bodyPr wrap="square" rtlCol="0" anchor="t">
            <a:spAutoFit/>
          </a:bodyPr>
          <a:lstStyle/>
          <a:p>
            <a:pPr algn="ctr">
              <a:lnSpc>
                <a:spcPts val="1800"/>
              </a:lnSpc>
              <a:spcAft>
                <a:spcPts val="600"/>
              </a:spcAft>
            </a:pPr>
            <a:r>
              <a:rPr lang="en-US" sz="2000" dirty="0"/>
              <a:t>Motion planning</a:t>
            </a:r>
            <a:endParaRPr lang="en-US" sz="1669" dirty="0"/>
          </a:p>
          <a:p>
            <a:pPr algn="ctr">
              <a:lnSpc>
                <a:spcPts val="1800"/>
              </a:lnSpc>
              <a:spcAft>
                <a:spcPts val="600"/>
              </a:spcAft>
            </a:pPr>
            <a:r>
              <a:rPr lang="en-US" sz="2000" dirty="0"/>
              <a:t>Control</a:t>
            </a:r>
            <a:endParaRPr lang="en-US" sz="1669" dirty="0"/>
          </a:p>
        </p:txBody>
      </p:sp>
      <p:cxnSp>
        <p:nvCxnSpPr>
          <p:cNvPr id="47" name="Straight Connector 46">
            <a:extLst>
              <a:ext uri="{FF2B5EF4-FFF2-40B4-BE49-F238E27FC236}">
                <a16:creationId xmlns:a16="http://schemas.microsoft.com/office/drawing/2014/main" id="{68976501-8A8A-924F-9E09-D9BD5584E116}"/>
              </a:ext>
            </a:extLst>
          </p:cNvPr>
          <p:cNvCxnSpPr>
            <a:cxnSpLocks/>
            <a:endCxn id="44" idx="1"/>
          </p:cNvCxnSpPr>
          <p:nvPr/>
        </p:nvCxnSpPr>
        <p:spPr>
          <a:xfrm flipV="1">
            <a:off x="5758472" y="4301131"/>
            <a:ext cx="703901" cy="166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2BAB725-00BD-D04B-B6F2-2B0838DA5989}"/>
              </a:ext>
            </a:extLst>
          </p:cNvPr>
          <p:cNvCxnSpPr>
            <a:cxnSpLocks/>
          </p:cNvCxnSpPr>
          <p:nvPr/>
        </p:nvCxnSpPr>
        <p:spPr>
          <a:xfrm>
            <a:off x="5758475" y="3813202"/>
            <a:ext cx="7039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7361130-DC34-1E41-9D92-B381D4D4D218}"/>
              </a:ext>
            </a:extLst>
          </p:cNvPr>
          <p:cNvCxnSpPr/>
          <p:nvPr/>
        </p:nvCxnSpPr>
        <p:spPr>
          <a:xfrm>
            <a:off x="5758475" y="3813202"/>
            <a:ext cx="0" cy="6468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B0843857-4263-0B41-93BD-32FC5908FB22}"/>
              </a:ext>
            </a:extLst>
          </p:cNvPr>
          <p:cNvSpPr>
            <a:spLocks noGrp="1"/>
          </p:cNvSpPr>
          <p:nvPr>
            <p:ph type="title"/>
          </p:nvPr>
        </p:nvSpPr>
        <p:spPr>
          <a:xfrm>
            <a:off x="546988" y="140521"/>
            <a:ext cx="10799998" cy="1325563"/>
          </a:xfrm>
        </p:spPr>
        <p:txBody>
          <a:bodyPr>
            <a:normAutofit/>
          </a:bodyPr>
          <a:lstStyle/>
          <a:p>
            <a:r>
              <a:rPr lang="en-GB" sz="4900" b="1" dirty="0">
                <a:solidFill>
                  <a:srgbClr val="FA7200"/>
                </a:solidFill>
              </a:rPr>
              <a:t>Use Case: Digital Twin </a:t>
            </a:r>
            <a:endParaRPr lang="en-IT" sz="4900" b="1" dirty="0">
              <a:solidFill>
                <a:srgbClr val="FA7200"/>
              </a:solidFill>
            </a:endParaRPr>
          </a:p>
        </p:txBody>
      </p:sp>
      <p:sp>
        <p:nvSpPr>
          <p:cNvPr id="29" name="CuadroTexto 120">
            <a:extLst>
              <a:ext uri="{FF2B5EF4-FFF2-40B4-BE49-F238E27FC236}">
                <a16:creationId xmlns:a16="http://schemas.microsoft.com/office/drawing/2014/main" id="{4818EFA7-4B16-5B47-95CD-524A7C640E5F}"/>
              </a:ext>
            </a:extLst>
          </p:cNvPr>
          <p:cNvSpPr txBox="1"/>
          <p:nvPr/>
        </p:nvSpPr>
        <p:spPr>
          <a:xfrm>
            <a:off x="3775788" y="5292802"/>
            <a:ext cx="3965367" cy="461665"/>
          </a:xfrm>
          <a:prstGeom prst="rect">
            <a:avLst/>
          </a:prstGeom>
          <a:noFill/>
        </p:spPr>
        <p:txBody>
          <a:bodyPr wrap="square" rtlCol="0">
            <a:spAutoFit/>
          </a:bodyPr>
          <a:lstStyle/>
          <a:p>
            <a:r>
              <a:rPr lang="en-US" sz="2400" dirty="0"/>
              <a:t>Radio Access Network</a:t>
            </a:r>
          </a:p>
        </p:txBody>
      </p:sp>
      <p:sp>
        <p:nvSpPr>
          <p:cNvPr id="30" name="Freeform 1012">
            <a:extLst>
              <a:ext uri="{FF2B5EF4-FFF2-40B4-BE49-F238E27FC236}">
                <a16:creationId xmlns:a16="http://schemas.microsoft.com/office/drawing/2014/main" id="{A0EED596-6FC6-704A-A1E7-CD3668EA7121}"/>
              </a:ext>
            </a:extLst>
          </p:cNvPr>
          <p:cNvSpPr>
            <a:spLocks noEditPoints="1"/>
          </p:cNvSpPr>
          <p:nvPr/>
        </p:nvSpPr>
        <p:spPr bwMode="auto">
          <a:xfrm>
            <a:off x="4659192" y="4016995"/>
            <a:ext cx="774194" cy="1143043"/>
          </a:xfrm>
          <a:custGeom>
            <a:avLst/>
            <a:gdLst>
              <a:gd name="T0" fmla="*/ 0 w 148"/>
              <a:gd name="T1" fmla="*/ 2147483646 h 445"/>
              <a:gd name="T2" fmla="*/ 2147483646 w 148"/>
              <a:gd name="T3" fmla="*/ 2147483646 h 445"/>
              <a:gd name="T4" fmla="*/ 2147483646 w 148"/>
              <a:gd name="T5" fmla="*/ 2147483646 h 445"/>
              <a:gd name="T6" fmla="*/ 2147483646 w 148"/>
              <a:gd name="T7" fmla="*/ 0 h 445"/>
              <a:gd name="T8" fmla="*/ 2147483646 w 148"/>
              <a:gd name="T9" fmla="*/ 2147483646 h 445"/>
              <a:gd name="T10" fmla="*/ 0 w 148"/>
              <a:gd name="T11" fmla="*/ 2147483646 h 445"/>
              <a:gd name="T12" fmla="*/ 2147483646 w 148"/>
              <a:gd name="T13" fmla="*/ 0 h 445"/>
              <a:gd name="T14" fmla="*/ 2147483646 w 148"/>
              <a:gd name="T15" fmla="*/ 2147483646 h 445"/>
              <a:gd name="T16" fmla="*/ 2147483646 w 148"/>
              <a:gd name="T17" fmla="*/ 2147483646 h 445"/>
              <a:gd name="T18" fmla="*/ 2147483646 w 148"/>
              <a:gd name="T19" fmla="*/ 2147483646 h 445"/>
              <a:gd name="T20" fmla="*/ 2147483646 w 148"/>
              <a:gd name="T21" fmla="*/ 2147483646 h 445"/>
              <a:gd name="T22" fmla="*/ 2147483646 w 148"/>
              <a:gd name="T23" fmla="*/ 2147483646 h 445"/>
              <a:gd name="T24" fmla="*/ 2147483646 w 148"/>
              <a:gd name="T25" fmla="*/ 2147483646 h 445"/>
              <a:gd name="T26" fmla="*/ 2147483646 w 148"/>
              <a:gd name="T27" fmla="*/ 2147483646 h 445"/>
              <a:gd name="T28" fmla="*/ 2147483646 w 148"/>
              <a:gd name="T29" fmla="*/ 2147483646 h 445"/>
              <a:gd name="T30" fmla="*/ 2147483646 w 148"/>
              <a:gd name="T31" fmla="*/ 2147483646 h 445"/>
              <a:gd name="T32" fmla="*/ 2147483646 w 148"/>
              <a:gd name="T33" fmla="*/ 2147483646 h 445"/>
              <a:gd name="T34" fmla="*/ 2147483646 w 148"/>
              <a:gd name="T35" fmla="*/ 2147483646 h 445"/>
              <a:gd name="T36" fmla="*/ 2147483646 w 148"/>
              <a:gd name="T37" fmla="*/ 2147483646 h 445"/>
              <a:gd name="T38" fmla="*/ 2147483646 w 148"/>
              <a:gd name="T39" fmla="*/ 2147483646 h 445"/>
              <a:gd name="T40" fmla="*/ 2147483646 w 148"/>
              <a:gd name="T41" fmla="*/ 2147483646 h 445"/>
              <a:gd name="T42" fmla="*/ 2147483646 w 148"/>
              <a:gd name="T43" fmla="*/ 2147483646 h 445"/>
              <a:gd name="T44" fmla="*/ 2147483646 w 148"/>
              <a:gd name="T45" fmla="*/ 2147483646 h 445"/>
              <a:gd name="T46" fmla="*/ 2147483646 w 148"/>
              <a:gd name="T47" fmla="*/ 2147483646 h 445"/>
              <a:gd name="T48" fmla="*/ 2147483646 w 148"/>
              <a:gd name="T49" fmla="*/ 2147483646 h 445"/>
              <a:gd name="T50" fmla="*/ 2147483646 w 148"/>
              <a:gd name="T51" fmla="*/ 2147483646 h 445"/>
              <a:gd name="T52" fmla="*/ 2147483646 w 148"/>
              <a:gd name="T53" fmla="*/ 2147483646 h 445"/>
              <a:gd name="T54" fmla="*/ 2147483646 w 148"/>
              <a:gd name="T55" fmla="*/ 2147483646 h 445"/>
              <a:gd name="T56" fmla="*/ 2147483646 w 148"/>
              <a:gd name="T57" fmla="*/ 2147483646 h 445"/>
              <a:gd name="T58" fmla="*/ 2147483646 w 148"/>
              <a:gd name="T59" fmla="*/ 2147483646 h 445"/>
              <a:gd name="T60" fmla="*/ 2147483646 w 148"/>
              <a:gd name="T61" fmla="*/ 2147483646 h 445"/>
              <a:gd name="T62" fmla="*/ 2147483646 w 148"/>
              <a:gd name="T63" fmla="*/ 2147483646 h 445"/>
              <a:gd name="T64" fmla="*/ 2147483646 w 148"/>
              <a:gd name="T65" fmla="*/ 2147483646 h 445"/>
              <a:gd name="T66" fmla="*/ 2147483646 w 148"/>
              <a:gd name="T67" fmla="*/ 2147483646 h 445"/>
              <a:gd name="T68" fmla="*/ 2147483646 w 148"/>
              <a:gd name="T69" fmla="*/ 2147483646 h 445"/>
              <a:gd name="T70" fmla="*/ 2147483646 w 148"/>
              <a:gd name="T71" fmla="*/ 2147483646 h 445"/>
              <a:gd name="T72" fmla="*/ 2147483646 w 148"/>
              <a:gd name="T73" fmla="*/ 2147483646 h 445"/>
              <a:gd name="T74" fmla="*/ 2147483646 w 148"/>
              <a:gd name="T75" fmla="*/ 2147483646 h 445"/>
              <a:gd name="T76" fmla="*/ 2147483646 w 148"/>
              <a:gd name="T77" fmla="*/ 2147483646 h 445"/>
              <a:gd name="T78" fmla="*/ 2147483646 w 148"/>
              <a:gd name="T79" fmla="*/ 2147483646 h 445"/>
              <a:gd name="T80" fmla="*/ 2147483646 w 148"/>
              <a:gd name="T81" fmla="*/ 2147483646 h 445"/>
              <a:gd name="T82" fmla="*/ 2147483646 w 148"/>
              <a:gd name="T83" fmla="*/ 2147483646 h 445"/>
              <a:gd name="T84" fmla="*/ 2147483646 w 148"/>
              <a:gd name="T85" fmla="*/ 2147483646 h 4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445">
                <a:moveTo>
                  <a:pt x="0" y="408"/>
                </a:moveTo>
                <a:lnTo>
                  <a:pt x="74" y="371"/>
                </a:lnTo>
                <a:lnTo>
                  <a:pt x="148" y="408"/>
                </a:lnTo>
                <a:moveTo>
                  <a:pt x="74" y="0"/>
                </a:moveTo>
                <a:lnTo>
                  <a:pt x="74" y="445"/>
                </a:lnTo>
                <a:lnTo>
                  <a:pt x="0" y="408"/>
                </a:lnTo>
                <a:lnTo>
                  <a:pt x="74" y="0"/>
                </a:lnTo>
                <a:lnTo>
                  <a:pt x="148" y="408"/>
                </a:lnTo>
                <a:lnTo>
                  <a:pt x="74" y="445"/>
                </a:lnTo>
                <a:moveTo>
                  <a:pt x="56" y="102"/>
                </a:moveTo>
                <a:lnTo>
                  <a:pt x="74" y="111"/>
                </a:lnTo>
                <a:lnTo>
                  <a:pt x="92" y="102"/>
                </a:lnTo>
                <a:moveTo>
                  <a:pt x="50" y="136"/>
                </a:moveTo>
                <a:lnTo>
                  <a:pt x="74" y="148"/>
                </a:lnTo>
                <a:lnTo>
                  <a:pt x="99" y="136"/>
                </a:lnTo>
                <a:moveTo>
                  <a:pt x="43" y="170"/>
                </a:moveTo>
                <a:lnTo>
                  <a:pt x="74" y="185"/>
                </a:lnTo>
                <a:lnTo>
                  <a:pt x="104" y="169"/>
                </a:lnTo>
                <a:moveTo>
                  <a:pt x="37" y="204"/>
                </a:moveTo>
                <a:lnTo>
                  <a:pt x="74" y="222"/>
                </a:lnTo>
                <a:lnTo>
                  <a:pt x="111" y="204"/>
                </a:lnTo>
                <a:moveTo>
                  <a:pt x="31" y="238"/>
                </a:moveTo>
                <a:lnTo>
                  <a:pt x="74" y="259"/>
                </a:lnTo>
                <a:lnTo>
                  <a:pt x="118" y="238"/>
                </a:lnTo>
                <a:moveTo>
                  <a:pt x="24" y="272"/>
                </a:moveTo>
                <a:lnTo>
                  <a:pt x="74" y="297"/>
                </a:lnTo>
                <a:lnTo>
                  <a:pt x="123" y="271"/>
                </a:lnTo>
                <a:moveTo>
                  <a:pt x="18" y="306"/>
                </a:moveTo>
                <a:lnTo>
                  <a:pt x="74" y="333"/>
                </a:lnTo>
                <a:lnTo>
                  <a:pt x="130" y="306"/>
                </a:lnTo>
                <a:moveTo>
                  <a:pt x="12" y="340"/>
                </a:moveTo>
                <a:lnTo>
                  <a:pt x="74" y="371"/>
                </a:lnTo>
                <a:lnTo>
                  <a:pt x="136" y="340"/>
                </a:lnTo>
                <a:moveTo>
                  <a:pt x="6" y="374"/>
                </a:moveTo>
                <a:lnTo>
                  <a:pt x="74" y="408"/>
                </a:lnTo>
                <a:lnTo>
                  <a:pt x="141" y="373"/>
                </a:lnTo>
                <a:moveTo>
                  <a:pt x="65" y="28"/>
                </a:moveTo>
                <a:lnTo>
                  <a:pt x="74" y="18"/>
                </a:lnTo>
                <a:lnTo>
                  <a:pt x="83" y="28"/>
                </a:lnTo>
                <a:lnTo>
                  <a:pt x="88" y="55"/>
                </a:lnTo>
                <a:lnTo>
                  <a:pt x="74" y="65"/>
                </a:lnTo>
                <a:lnTo>
                  <a:pt x="60" y="55"/>
                </a:lnTo>
                <a:lnTo>
                  <a:pt x="65" y="28"/>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a:solidFill>
                <a:srgbClr val="000000"/>
              </a:solidFill>
              <a:latin typeface="Times New Roman" panose="02020603050405020304" pitchFamily="18" charset="0"/>
            </a:endParaRPr>
          </a:p>
        </p:txBody>
      </p:sp>
      <p:cxnSp>
        <p:nvCxnSpPr>
          <p:cNvPr id="31" name="Straight Connector 30">
            <a:extLst>
              <a:ext uri="{FF2B5EF4-FFF2-40B4-BE49-F238E27FC236}">
                <a16:creationId xmlns:a16="http://schemas.microsoft.com/office/drawing/2014/main" id="{552E2E84-28CE-B04F-B613-2B5EB94428DE}"/>
              </a:ext>
            </a:extLst>
          </p:cNvPr>
          <p:cNvCxnSpPr>
            <a:cxnSpLocks/>
          </p:cNvCxnSpPr>
          <p:nvPr/>
        </p:nvCxnSpPr>
        <p:spPr>
          <a:xfrm>
            <a:off x="5235307" y="4467960"/>
            <a:ext cx="5231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4165FBA-C346-7E4B-A59B-BA94BDDDB151}"/>
              </a:ext>
            </a:extLst>
          </p:cNvPr>
          <p:cNvSpPr txBox="1"/>
          <p:nvPr/>
        </p:nvSpPr>
        <p:spPr>
          <a:xfrm>
            <a:off x="9256827" y="4327260"/>
            <a:ext cx="2428900" cy="646331"/>
          </a:xfrm>
          <a:prstGeom prst="rect">
            <a:avLst/>
          </a:prstGeom>
          <a:noFill/>
        </p:spPr>
        <p:txBody>
          <a:bodyPr wrap="square" rtlCol="0">
            <a:spAutoFit/>
          </a:bodyPr>
          <a:lstStyle/>
          <a:p>
            <a:r>
              <a:rPr lang="en-IT" dirty="0"/>
              <a:t>VNF 2 </a:t>
            </a:r>
          </a:p>
          <a:p>
            <a:r>
              <a:rPr lang="en-IT" dirty="0"/>
              <a:t>target latency: 60 ms</a:t>
            </a:r>
          </a:p>
        </p:txBody>
      </p:sp>
      <p:sp>
        <p:nvSpPr>
          <p:cNvPr id="39" name="TextBox 38">
            <a:extLst>
              <a:ext uri="{FF2B5EF4-FFF2-40B4-BE49-F238E27FC236}">
                <a16:creationId xmlns:a16="http://schemas.microsoft.com/office/drawing/2014/main" id="{FC53E4BA-B113-854E-A443-DBCEDA4E56F9}"/>
              </a:ext>
            </a:extLst>
          </p:cNvPr>
          <p:cNvSpPr txBox="1"/>
          <p:nvPr/>
        </p:nvSpPr>
        <p:spPr>
          <a:xfrm>
            <a:off x="9249194" y="3518930"/>
            <a:ext cx="2545022" cy="646331"/>
          </a:xfrm>
          <a:prstGeom prst="rect">
            <a:avLst/>
          </a:prstGeom>
          <a:noFill/>
        </p:spPr>
        <p:txBody>
          <a:bodyPr wrap="square" rtlCol="0">
            <a:spAutoFit/>
          </a:bodyPr>
          <a:lstStyle/>
          <a:p>
            <a:r>
              <a:rPr lang="en-IT" dirty="0"/>
              <a:t>VNF 1</a:t>
            </a:r>
            <a:br>
              <a:rPr lang="en-IT" dirty="0"/>
            </a:br>
            <a:r>
              <a:rPr lang="en-IT" dirty="0"/>
              <a:t>target latency: 600 ms</a:t>
            </a:r>
          </a:p>
        </p:txBody>
      </p:sp>
      <p:pic>
        <p:nvPicPr>
          <p:cNvPr id="8" name="Picture 7">
            <a:extLst>
              <a:ext uri="{FF2B5EF4-FFF2-40B4-BE49-F238E27FC236}">
                <a16:creationId xmlns:a16="http://schemas.microsoft.com/office/drawing/2014/main" id="{7525987C-65C3-B341-82A3-4DFAE980052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905" y="1650465"/>
            <a:ext cx="2639618" cy="1400827"/>
          </a:xfrm>
          <a:prstGeom prst="rect">
            <a:avLst/>
          </a:prstGeom>
        </p:spPr>
      </p:pic>
      <p:pic>
        <p:nvPicPr>
          <p:cNvPr id="11" name="Picture 10" descr="A picture containing LEGO, toy&#10;&#10;Description automatically generated">
            <a:extLst>
              <a:ext uri="{FF2B5EF4-FFF2-40B4-BE49-F238E27FC236}">
                <a16:creationId xmlns:a16="http://schemas.microsoft.com/office/drawing/2014/main" id="{AC463F85-8E21-E647-9D81-FC82481855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 y="686208"/>
            <a:ext cx="4258988" cy="4258988"/>
          </a:xfrm>
          <a:prstGeom prst="rect">
            <a:avLst/>
          </a:prstGeom>
        </p:spPr>
      </p:pic>
      <p:pic>
        <p:nvPicPr>
          <p:cNvPr id="32" name="Picture 31">
            <a:extLst>
              <a:ext uri="{FF2B5EF4-FFF2-40B4-BE49-F238E27FC236}">
                <a16:creationId xmlns:a16="http://schemas.microsoft.com/office/drawing/2014/main" id="{47E689BD-FC82-5F45-BF21-8077E068D7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2620" y="2833549"/>
            <a:ext cx="766544" cy="556657"/>
          </a:xfrm>
          <a:prstGeom prst="rect">
            <a:avLst/>
          </a:prstGeom>
        </p:spPr>
      </p:pic>
    </p:spTree>
    <p:extLst>
      <p:ext uri="{BB962C8B-B14F-4D97-AF65-F5344CB8AC3E}">
        <p14:creationId xmlns:p14="http://schemas.microsoft.com/office/powerpoint/2010/main" val="1483768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458" y="489701"/>
            <a:ext cx="10972800" cy="1143000"/>
          </a:xfrm>
        </p:spPr>
        <p:txBody>
          <a:bodyPr>
            <a:normAutofit/>
          </a:bodyPr>
          <a:lstStyle/>
          <a:p>
            <a:r>
              <a:rPr lang="en-US" sz="4900" b="1" dirty="0">
                <a:solidFill>
                  <a:srgbClr val="FA7200"/>
                </a:solidFill>
              </a:rPr>
              <a:t>Challenges</a:t>
            </a:r>
          </a:p>
        </p:txBody>
      </p:sp>
      <p:sp>
        <p:nvSpPr>
          <p:cNvPr id="3" name="Content Placeholder 2"/>
          <p:cNvSpPr>
            <a:spLocks noGrp="1"/>
          </p:cNvSpPr>
          <p:nvPr>
            <p:ph idx="1"/>
          </p:nvPr>
        </p:nvSpPr>
        <p:spPr>
          <a:xfrm>
            <a:off x="1015254" y="1882588"/>
            <a:ext cx="10349431" cy="4485711"/>
          </a:xfrm>
        </p:spPr>
        <p:txBody>
          <a:bodyPr>
            <a:normAutofit/>
          </a:bodyPr>
          <a:lstStyle/>
          <a:p>
            <a:pPr marL="0" indent="0">
              <a:lnSpc>
                <a:spcPct val="100000"/>
              </a:lnSpc>
              <a:spcBef>
                <a:spcPts val="2400"/>
              </a:spcBef>
              <a:spcAft>
                <a:spcPts val="2000"/>
              </a:spcAft>
              <a:buClr>
                <a:schemeClr val="bg1"/>
              </a:buClr>
              <a:buNone/>
            </a:pPr>
            <a:r>
              <a:rPr lang="en-US" sz="2800" dirty="0"/>
              <a:t>Vertical service deployment (VNF placement and resource allocation) </a:t>
            </a:r>
            <a:br>
              <a:rPr lang="en-US" sz="2800" dirty="0"/>
            </a:br>
            <a:r>
              <a:rPr lang="en-US" sz="2800" dirty="0"/>
              <a:t>      ⎯ yet lots to learn, especially in presence of dynamic conditions</a:t>
            </a:r>
          </a:p>
          <a:p>
            <a:pPr marL="0" indent="0">
              <a:lnSpc>
                <a:spcPct val="100000"/>
              </a:lnSpc>
              <a:spcBef>
                <a:spcPts val="2400"/>
              </a:spcBef>
              <a:spcAft>
                <a:spcPts val="2000"/>
              </a:spcAft>
              <a:buClr>
                <a:schemeClr val="bg1"/>
              </a:buClr>
              <a:buNone/>
            </a:pPr>
            <a:r>
              <a:rPr lang="en-US" sz="2800" dirty="0"/>
              <a:t>Virtualization at the Edge poses a </a:t>
            </a:r>
            <a:r>
              <a:rPr lang="en-US" sz="2800" b="1" dirty="0"/>
              <a:t>performance issue</a:t>
            </a:r>
            <a:r>
              <a:rPr lang="en-US" sz="2800" dirty="0"/>
              <a:t>, especially in terms of latency (strict delay constraints), and a cost issue - big concern for Verticals and Mobile Operators</a:t>
            </a:r>
          </a:p>
          <a:p>
            <a:pPr marL="0" indent="0">
              <a:lnSpc>
                <a:spcPct val="100000"/>
              </a:lnSpc>
              <a:spcBef>
                <a:spcPts val="2400"/>
              </a:spcBef>
              <a:spcAft>
                <a:spcPts val="2000"/>
              </a:spcAft>
              <a:buClr>
                <a:schemeClr val="bg1"/>
              </a:buClr>
              <a:buNone/>
            </a:pPr>
            <a:r>
              <a:rPr lang="en-US" sz="2800" b="1" dirty="0"/>
              <a:t>End-to-end</a:t>
            </a:r>
            <a:r>
              <a:rPr lang="en-US" sz="2800" dirty="0"/>
              <a:t> slicing</a:t>
            </a:r>
            <a:endParaRPr lang="en-US" sz="2800" b="1" dirty="0"/>
          </a:p>
          <a:p>
            <a:pPr>
              <a:lnSpc>
                <a:spcPct val="100000"/>
              </a:lnSpc>
              <a:spcAft>
                <a:spcPts val="2000"/>
              </a:spcAft>
              <a:buClr>
                <a:schemeClr val="bg1"/>
              </a:buClr>
            </a:pPr>
            <a:endParaRPr lang="en-US" sz="3200" dirty="0"/>
          </a:p>
          <a:p>
            <a:pPr marL="201168" lvl="1" indent="0">
              <a:lnSpc>
                <a:spcPct val="100000"/>
              </a:lnSpc>
              <a:spcAft>
                <a:spcPts val="2000"/>
              </a:spcAft>
              <a:buClr>
                <a:schemeClr val="bg1"/>
              </a:buClr>
              <a:buNone/>
            </a:pPr>
            <a:endParaRPr lang="en-US" sz="3000" dirty="0"/>
          </a:p>
          <a:p>
            <a:pPr marL="0" indent="0">
              <a:lnSpc>
                <a:spcPct val="100000"/>
              </a:lnSpc>
              <a:spcAft>
                <a:spcPts val="2000"/>
              </a:spcAft>
              <a:buClr>
                <a:schemeClr val="bg1"/>
              </a:buClr>
              <a:buNone/>
            </a:pPr>
            <a:endParaRPr lang="en-US" sz="2800" dirty="0"/>
          </a:p>
        </p:txBody>
      </p:sp>
      <p:sp>
        <p:nvSpPr>
          <p:cNvPr id="16" name="Slide Number Placeholder 5"/>
          <p:cNvSpPr>
            <a:spLocks noGrp="1"/>
          </p:cNvSpPr>
          <p:nvPr>
            <p:ph type="sldNum" sz="quarter" idx="12"/>
          </p:nvPr>
        </p:nvSpPr>
        <p:spPr>
          <a:xfrm>
            <a:off x="11181886" y="6492875"/>
            <a:ext cx="766544" cy="365125"/>
          </a:xfrm>
        </p:spPr>
        <p:txBody>
          <a:bodyPr vert="horz" lIns="0" tIns="0" rIns="0" bIns="0" rtlCol="0" anchor="ctr"/>
          <a:lstStyle/>
          <a:p>
            <a:r>
              <a:rPr lang="en-US" sz="3200" b="1" dirty="0">
                <a:ln w="19050" cmpd="sng">
                  <a:noFill/>
                </a:ln>
                <a:solidFill>
                  <a:schemeClr val="bg1"/>
                </a:solidFill>
                <a:latin typeface="Arial Black"/>
                <a:cs typeface="Arial Black"/>
              </a:rPr>
              <a:t>10</a:t>
            </a:r>
          </a:p>
        </p:txBody>
      </p:sp>
    </p:spTree>
    <p:extLst>
      <p:ext uri="{BB962C8B-B14F-4D97-AF65-F5344CB8AC3E}">
        <p14:creationId xmlns:p14="http://schemas.microsoft.com/office/powerpoint/2010/main" val="426440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541353-E112-7148-9D5F-7DC82064A947}"/>
              </a:ext>
            </a:extLst>
          </p:cNvPr>
          <p:cNvSpPr txBox="1">
            <a:spLocks noGrp="1"/>
          </p:cNvSpPr>
          <p:nvPr>
            <p:ph type="title"/>
          </p:nvPr>
        </p:nvSpPr>
        <p:spPr>
          <a:prstGeom prst="rect">
            <a:avLst/>
          </a:prstGeom>
        </p:spPr>
        <p:txBody>
          <a:bodyPr vert="horz"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0" b="1" dirty="0">
                <a:solidFill>
                  <a:schemeClr val="bg1"/>
                </a:solidFill>
              </a:rPr>
              <a:t>2</a:t>
            </a:r>
          </a:p>
        </p:txBody>
      </p:sp>
      <p:sp>
        <p:nvSpPr>
          <p:cNvPr id="6" name="Title 1">
            <a:extLst>
              <a:ext uri="{FF2B5EF4-FFF2-40B4-BE49-F238E27FC236}">
                <a16:creationId xmlns:a16="http://schemas.microsoft.com/office/drawing/2014/main" id="{21E114B1-B480-2544-8D19-55F277F394A3}"/>
              </a:ext>
            </a:extLst>
          </p:cNvPr>
          <p:cNvSpPr>
            <a:spLocks noGrp="1"/>
          </p:cNvSpPr>
          <p:nvPr>
            <p:ph idx="1"/>
          </p:nvPr>
        </p:nvSpPr>
        <p:spPr>
          <a:xfrm>
            <a:off x="4800600" y="731520"/>
            <a:ext cx="6118412" cy="5257800"/>
          </a:xfrm>
        </p:spPr>
        <p:txBody>
          <a:bodyPr vert="horz" lIns="0" tIns="0" rIns="0" bIns="0" rtlCol="0" anchor="ctr">
            <a:normAutofit/>
          </a:bodyPr>
          <a:lstStyle/>
          <a:p>
            <a:pPr algn="l"/>
            <a:r>
              <a:rPr lang="en-US" sz="4800" b="1" dirty="0">
                <a:solidFill>
                  <a:srgbClr val="0094F6"/>
                </a:solidFill>
              </a:rPr>
              <a:t>End-to-end slicing</a:t>
            </a:r>
          </a:p>
        </p:txBody>
      </p:sp>
      <p:sp>
        <p:nvSpPr>
          <p:cNvPr id="4" name="Text Placeholder 3">
            <a:extLst>
              <a:ext uri="{FF2B5EF4-FFF2-40B4-BE49-F238E27FC236}">
                <a16:creationId xmlns:a16="http://schemas.microsoft.com/office/drawing/2014/main" id="{9DC9CBC6-E58D-5241-86D5-4EEF5CD4BEC2}"/>
              </a:ext>
            </a:extLst>
          </p:cNvPr>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2808721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0"/>
          <p:cNvSpPr txBox="1">
            <a:spLocks noGrp="1"/>
          </p:cNvSpPr>
          <p:nvPr>
            <p:ph type="title"/>
          </p:nvPr>
        </p:nvSpPr>
        <p:spPr>
          <a:xfrm>
            <a:off x="319742" y="582583"/>
            <a:ext cx="11277367" cy="635100"/>
          </a:xfrm>
          <a:prstGeom prst="rect">
            <a:avLst/>
          </a:prstGeom>
          <a:noFill/>
          <a:ln>
            <a:noFill/>
          </a:ln>
        </p:spPr>
        <p:txBody>
          <a:bodyPr spcFirstLastPara="1" vert="horz" wrap="square" lIns="91425" tIns="45700" rIns="91425" bIns="45700" rtlCol="0" anchor="ctr" anchorCtr="0">
            <a:noAutofit/>
          </a:bodyPr>
          <a:lstStyle/>
          <a:p>
            <a:pPr indent="-914400" algn="ctr">
              <a:lnSpc>
                <a:spcPct val="100000"/>
              </a:lnSpc>
              <a:spcBef>
                <a:spcPts val="0"/>
              </a:spcBef>
              <a:buSzPts val="1400"/>
            </a:pPr>
            <a:r>
              <a:rPr lang="en-US" b="1" dirty="0">
                <a:solidFill>
                  <a:schemeClr val="bg1"/>
                </a:solidFill>
              </a:rPr>
              <a:t>Industry 4.0: Digital Twin</a:t>
            </a:r>
            <a:endParaRPr b="1" dirty="0">
              <a:solidFill>
                <a:schemeClr val="bg1"/>
              </a:solidFill>
            </a:endParaRPr>
          </a:p>
        </p:txBody>
      </p:sp>
      <p:sp>
        <p:nvSpPr>
          <p:cNvPr id="10" name="Content Placeholder 2">
            <a:extLst>
              <a:ext uri="{FF2B5EF4-FFF2-40B4-BE49-F238E27FC236}">
                <a16:creationId xmlns:a16="http://schemas.microsoft.com/office/drawing/2014/main" id="{F1C62B2C-BAFC-F747-B3CB-D5D40C3EC7F7}"/>
              </a:ext>
            </a:extLst>
          </p:cNvPr>
          <p:cNvSpPr>
            <a:spLocks noGrp="1"/>
          </p:cNvSpPr>
          <p:nvPr>
            <p:ph idx="1"/>
          </p:nvPr>
        </p:nvSpPr>
        <p:spPr>
          <a:xfrm>
            <a:off x="1207941" y="2726700"/>
            <a:ext cx="9699544" cy="1404599"/>
          </a:xfrm>
        </p:spPr>
        <p:txBody>
          <a:bodyPr>
            <a:noAutofit/>
          </a:bodyPr>
          <a:lstStyle/>
          <a:p>
            <a:pPr marL="0" indent="0">
              <a:lnSpc>
                <a:spcPct val="100000"/>
              </a:lnSpc>
              <a:spcBef>
                <a:spcPts val="2400"/>
              </a:spcBef>
              <a:spcAft>
                <a:spcPts val="2000"/>
              </a:spcAft>
              <a:buClr>
                <a:schemeClr val="bg1"/>
              </a:buClr>
              <a:buNone/>
            </a:pPr>
            <a:r>
              <a:rPr lang="en-US" sz="4400" b="1" dirty="0">
                <a:solidFill>
                  <a:srgbClr val="0094F6"/>
                </a:solidFill>
              </a:rPr>
              <a:t>Is VERTICAL service virtualization the only one that matters?</a:t>
            </a:r>
          </a:p>
          <a:p>
            <a:pPr>
              <a:lnSpc>
                <a:spcPct val="100000"/>
              </a:lnSpc>
              <a:spcAft>
                <a:spcPts val="2000"/>
              </a:spcAft>
              <a:buClr>
                <a:schemeClr val="bg1"/>
              </a:buClr>
            </a:pPr>
            <a:endParaRPr lang="en-US" sz="4400" b="1" dirty="0">
              <a:solidFill>
                <a:srgbClr val="0094F6"/>
              </a:solidFill>
            </a:endParaRPr>
          </a:p>
          <a:p>
            <a:pPr marL="201168" lvl="1" indent="0">
              <a:lnSpc>
                <a:spcPct val="100000"/>
              </a:lnSpc>
              <a:spcAft>
                <a:spcPts val="2000"/>
              </a:spcAft>
              <a:buClr>
                <a:schemeClr val="bg1"/>
              </a:buClr>
              <a:buNone/>
            </a:pPr>
            <a:endParaRPr lang="en-US" sz="4400" b="1" dirty="0">
              <a:solidFill>
                <a:srgbClr val="0094F6"/>
              </a:solidFill>
            </a:endParaRPr>
          </a:p>
          <a:p>
            <a:pPr marL="0" indent="0">
              <a:lnSpc>
                <a:spcPct val="100000"/>
              </a:lnSpc>
              <a:spcAft>
                <a:spcPts val="2000"/>
              </a:spcAft>
              <a:buClr>
                <a:schemeClr val="bg1"/>
              </a:buClr>
              <a:buNone/>
            </a:pPr>
            <a:endParaRPr lang="en-US" sz="4400" b="1" dirty="0">
              <a:solidFill>
                <a:srgbClr val="0094F6"/>
              </a:solidFill>
            </a:endParaRPr>
          </a:p>
        </p:txBody>
      </p:sp>
      <p:sp>
        <p:nvSpPr>
          <p:cNvPr id="9" name="Slide Number Placeholder 5">
            <a:extLst>
              <a:ext uri="{FF2B5EF4-FFF2-40B4-BE49-F238E27FC236}">
                <a16:creationId xmlns:a16="http://schemas.microsoft.com/office/drawing/2014/main" id="{DB7C2C9F-49EF-A24B-9619-89DC52FD2E2E}"/>
              </a:ext>
            </a:extLst>
          </p:cNvPr>
          <p:cNvSpPr>
            <a:spLocks noGrp="1"/>
          </p:cNvSpPr>
          <p:nvPr>
            <p:ph type="sldNum" sz="quarter" idx="12"/>
          </p:nvPr>
        </p:nvSpPr>
        <p:spPr>
          <a:xfrm>
            <a:off x="11281673"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11</a:t>
            </a:r>
          </a:p>
        </p:txBody>
      </p:sp>
    </p:spTree>
    <p:extLst>
      <p:ext uri="{BB962C8B-B14F-4D97-AF65-F5344CB8AC3E}">
        <p14:creationId xmlns:p14="http://schemas.microsoft.com/office/powerpoint/2010/main" val="3682895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09DE6949-AE10-D44A-B5FC-1BD5DA42378B}"/>
              </a:ext>
            </a:extLst>
          </p:cNvPr>
          <p:cNvPicPr>
            <a:picLocks noGrp="1" noChangeAspect="1"/>
          </p:cNvPicPr>
          <p:nvPr>
            <p:ph idx="1"/>
          </p:nvPr>
        </p:nvPicPr>
        <p:blipFill>
          <a:blip r:embed="rId2"/>
          <a:stretch>
            <a:fillRect/>
          </a:stretch>
        </p:blipFill>
        <p:spPr>
          <a:xfrm>
            <a:off x="1453058" y="801793"/>
            <a:ext cx="9285884" cy="5273056"/>
          </a:xfrm>
          <a:prstGeom prst="rect">
            <a:avLst/>
          </a:prstGeom>
        </p:spPr>
      </p:pic>
      <p:sp>
        <p:nvSpPr>
          <p:cNvPr id="17" name="Slide Number Placeholder 5">
            <a:extLst>
              <a:ext uri="{FF2B5EF4-FFF2-40B4-BE49-F238E27FC236}">
                <a16:creationId xmlns:a16="http://schemas.microsoft.com/office/drawing/2014/main" id="{86113F75-EED0-994E-8EE0-FB9E6529627A}"/>
              </a:ext>
            </a:extLst>
          </p:cNvPr>
          <p:cNvSpPr>
            <a:spLocks noGrp="1"/>
          </p:cNvSpPr>
          <p:nvPr>
            <p:ph type="sldNum" sz="quarter" idx="12"/>
          </p:nvPr>
        </p:nvSpPr>
        <p:spPr>
          <a:xfrm>
            <a:off x="11346986"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12</a:t>
            </a:r>
          </a:p>
        </p:txBody>
      </p:sp>
    </p:spTree>
    <p:extLst>
      <p:ext uri="{BB962C8B-B14F-4D97-AF65-F5344CB8AC3E}">
        <p14:creationId xmlns:p14="http://schemas.microsoft.com/office/powerpoint/2010/main" val="3854710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0019C4F-B760-AB48-BE15-42ABE23908EB}"/>
              </a:ext>
            </a:extLst>
          </p:cNvPr>
          <p:cNvPicPr>
            <a:picLocks noChangeAspect="1"/>
          </p:cNvPicPr>
          <p:nvPr/>
        </p:nvPicPr>
        <p:blipFill>
          <a:blip r:embed="rId2"/>
          <a:stretch>
            <a:fillRect/>
          </a:stretch>
        </p:blipFill>
        <p:spPr>
          <a:xfrm>
            <a:off x="4104079" y="749463"/>
            <a:ext cx="7813386" cy="4531763"/>
          </a:xfrm>
          <a:prstGeom prst="rect">
            <a:avLst/>
          </a:prstGeom>
        </p:spPr>
      </p:pic>
      <p:sp>
        <p:nvSpPr>
          <p:cNvPr id="9" name="Rectangle 8">
            <a:extLst>
              <a:ext uri="{FF2B5EF4-FFF2-40B4-BE49-F238E27FC236}">
                <a16:creationId xmlns:a16="http://schemas.microsoft.com/office/drawing/2014/main" id="{DC16FF11-5717-C243-9959-C444520C2D73}"/>
              </a:ext>
            </a:extLst>
          </p:cNvPr>
          <p:cNvSpPr/>
          <p:nvPr/>
        </p:nvSpPr>
        <p:spPr>
          <a:xfrm>
            <a:off x="1" y="0"/>
            <a:ext cx="414074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 name="Title 1">
            <a:extLst>
              <a:ext uri="{FF2B5EF4-FFF2-40B4-BE49-F238E27FC236}">
                <a16:creationId xmlns:a16="http://schemas.microsoft.com/office/drawing/2014/main" id="{3A405D00-D2E6-1740-9979-CC2D43BD25A8}"/>
              </a:ext>
            </a:extLst>
          </p:cNvPr>
          <p:cNvSpPr>
            <a:spLocks noGrp="1"/>
          </p:cNvSpPr>
          <p:nvPr>
            <p:ph type="title"/>
          </p:nvPr>
        </p:nvSpPr>
        <p:spPr>
          <a:xfrm>
            <a:off x="527949" y="1778965"/>
            <a:ext cx="3084844" cy="2103875"/>
          </a:xfrm>
        </p:spPr>
        <p:txBody>
          <a:bodyPr>
            <a:normAutofit/>
          </a:bodyPr>
          <a:lstStyle/>
          <a:p>
            <a:r>
              <a:rPr lang="en-IT" sz="6000" b="1" dirty="0">
                <a:solidFill>
                  <a:srgbClr val="FFFFFF"/>
                </a:solidFill>
              </a:rPr>
              <a:t>vRAN</a:t>
            </a:r>
          </a:p>
        </p:txBody>
      </p:sp>
      <p:sp>
        <p:nvSpPr>
          <p:cNvPr id="3" name="Content Placeholder 2">
            <a:extLst>
              <a:ext uri="{FF2B5EF4-FFF2-40B4-BE49-F238E27FC236}">
                <a16:creationId xmlns:a16="http://schemas.microsoft.com/office/drawing/2014/main" id="{86A560FB-F7CC-4542-8507-12FC32A66E32}"/>
              </a:ext>
            </a:extLst>
          </p:cNvPr>
          <p:cNvSpPr>
            <a:spLocks noGrp="1"/>
          </p:cNvSpPr>
          <p:nvPr>
            <p:ph idx="1"/>
          </p:nvPr>
        </p:nvSpPr>
        <p:spPr>
          <a:xfrm>
            <a:off x="4853153" y="5662225"/>
            <a:ext cx="6914386" cy="814776"/>
          </a:xfrm>
        </p:spPr>
        <p:txBody>
          <a:bodyPr>
            <a:normAutofit/>
          </a:bodyPr>
          <a:lstStyle/>
          <a:p>
            <a:r>
              <a:rPr lang="en-GB" sz="1500" dirty="0">
                <a:solidFill>
                  <a:schemeClr val="tx1">
                    <a:lumMod val="85000"/>
                    <a:lumOff val="15000"/>
                  </a:schemeClr>
                </a:solidFill>
              </a:rPr>
              <a:t>Chang et al. RAN Runtime Slicing System for Flexible and Dynamic Service Execution Environment. IEEE Access 6, 34018–34042, and  Schmidt et al. Radio Access Network Slicing System, </a:t>
            </a:r>
            <a:r>
              <a:rPr lang="en-GB" sz="1500" dirty="0" err="1">
                <a:solidFill>
                  <a:schemeClr val="tx1">
                    <a:lumMod val="85000"/>
                    <a:lumOff val="15000"/>
                  </a:schemeClr>
                </a:solidFill>
              </a:rPr>
              <a:t>Eurecom</a:t>
            </a:r>
            <a:endParaRPr lang="en-IT" sz="1500" dirty="0">
              <a:solidFill>
                <a:schemeClr val="tx1">
                  <a:lumMod val="85000"/>
                  <a:lumOff val="15000"/>
                </a:schemeClr>
              </a:solidFill>
            </a:endParaRPr>
          </a:p>
        </p:txBody>
      </p:sp>
      <p:sp>
        <p:nvSpPr>
          <p:cNvPr id="6" name="Slide Number Placeholder 5">
            <a:extLst>
              <a:ext uri="{FF2B5EF4-FFF2-40B4-BE49-F238E27FC236}">
                <a16:creationId xmlns:a16="http://schemas.microsoft.com/office/drawing/2014/main" id="{1BE33EC9-AA35-514D-8720-484DB7CE4B60}"/>
              </a:ext>
            </a:extLst>
          </p:cNvPr>
          <p:cNvSpPr>
            <a:spLocks noGrp="1"/>
          </p:cNvSpPr>
          <p:nvPr>
            <p:ph type="sldNum" sz="quarter" idx="12"/>
          </p:nvPr>
        </p:nvSpPr>
        <p:spPr>
          <a:xfrm>
            <a:off x="11346986"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13</a:t>
            </a:r>
          </a:p>
        </p:txBody>
      </p:sp>
    </p:spTree>
    <p:extLst>
      <p:ext uri="{BB962C8B-B14F-4D97-AF65-F5344CB8AC3E}">
        <p14:creationId xmlns:p14="http://schemas.microsoft.com/office/powerpoint/2010/main" val="3532020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2897"/>
            <a:ext cx="10972800" cy="1143000"/>
          </a:xfrm>
        </p:spPr>
        <p:txBody>
          <a:bodyPr/>
          <a:lstStyle/>
          <a:p>
            <a:r>
              <a:rPr lang="en-US" b="1" dirty="0">
                <a:solidFill>
                  <a:srgbClr val="0070C0"/>
                </a:solidFill>
              </a:rPr>
              <a:t>Possible approaches</a:t>
            </a:r>
          </a:p>
        </p:txBody>
      </p:sp>
      <p:sp>
        <p:nvSpPr>
          <p:cNvPr id="5" name="Content Placeholder 4">
            <a:extLst>
              <a:ext uri="{FF2B5EF4-FFF2-40B4-BE49-F238E27FC236}">
                <a16:creationId xmlns:a16="http://schemas.microsoft.com/office/drawing/2014/main" id="{12652EF6-7D2A-4F40-B40B-873587E9003B}"/>
              </a:ext>
            </a:extLst>
          </p:cNvPr>
          <p:cNvSpPr>
            <a:spLocks noGrp="1"/>
          </p:cNvSpPr>
          <p:nvPr>
            <p:ph idx="1"/>
          </p:nvPr>
        </p:nvSpPr>
        <p:spPr>
          <a:xfrm>
            <a:off x="1097280" y="2061274"/>
            <a:ext cx="9939020" cy="4231038"/>
          </a:xfrm>
        </p:spPr>
        <p:txBody>
          <a:bodyPr>
            <a:noAutofit/>
          </a:bodyPr>
          <a:lstStyle/>
          <a:p>
            <a:pPr marL="0" indent="0">
              <a:lnSpc>
                <a:spcPts val="3160"/>
              </a:lnSpc>
              <a:spcAft>
                <a:spcPts val="800"/>
              </a:spcAft>
              <a:buClr>
                <a:schemeClr val="bg1"/>
              </a:buClr>
              <a:buNone/>
            </a:pPr>
            <a:r>
              <a:rPr lang="en-US" sz="2800" dirty="0"/>
              <a:t>AIML-based approaches for allocation of (all types) of resources, i.e.,  E2E slice configuration: </a:t>
            </a:r>
          </a:p>
          <a:p>
            <a:pPr lvl="1">
              <a:lnSpc>
                <a:spcPts val="3160"/>
              </a:lnSpc>
              <a:spcAft>
                <a:spcPts val="800"/>
              </a:spcAft>
              <a:buClr>
                <a:schemeClr val="tx1"/>
              </a:buClr>
              <a:buFont typeface="Courier New" panose="02070309020205020404" pitchFamily="49" charset="0"/>
              <a:buChar char="o"/>
            </a:pPr>
            <a:r>
              <a:rPr lang="en-US" sz="2200" dirty="0"/>
              <a:t> </a:t>
            </a:r>
            <a:r>
              <a:rPr lang="en-US" sz="2800" dirty="0"/>
              <a:t>centralized (coarse) resource allocation </a:t>
            </a:r>
          </a:p>
          <a:p>
            <a:pPr lvl="1">
              <a:lnSpc>
                <a:spcPts val="3160"/>
              </a:lnSpc>
              <a:spcAft>
                <a:spcPts val="800"/>
              </a:spcAft>
              <a:buClr>
                <a:schemeClr val="tx1"/>
              </a:buClr>
              <a:buSzPct val="80000"/>
              <a:buFont typeface="Courier New" panose="02070309020205020404" pitchFamily="49" charset="0"/>
              <a:buChar char="o"/>
            </a:pPr>
            <a:r>
              <a:rPr lang="en-US" sz="2800" dirty="0"/>
              <a:t> distributed fine tuning</a:t>
            </a:r>
          </a:p>
          <a:p>
            <a:pPr marL="0" indent="0">
              <a:lnSpc>
                <a:spcPts val="3160"/>
              </a:lnSpc>
              <a:spcAft>
                <a:spcPts val="800"/>
              </a:spcAft>
              <a:buClr>
                <a:schemeClr val="tx1"/>
              </a:buClr>
              <a:buNone/>
            </a:pPr>
            <a:r>
              <a:rPr lang="en-US" sz="2800" dirty="0"/>
              <a:t>Network edge as set of distributed entities:</a:t>
            </a:r>
          </a:p>
          <a:p>
            <a:pPr lvl="1">
              <a:lnSpc>
                <a:spcPts val="3160"/>
              </a:lnSpc>
              <a:spcAft>
                <a:spcPts val="800"/>
              </a:spcAft>
              <a:buClr>
                <a:schemeClr val="tx1"/>
              </a:buClr>
              <a:buSzPct val="80000"/>
              <a:buFont typeface="Courier New" panose="02070309020205020404" pitchFamily="49" charset="0"/>
              <a:buChar char="o"/>
            </a:pPr>
            <a:r>
              <a:rPr lang="en-US" sz="2800" dirty="0"/>
              <a:t> centralized ML architectures</a:t>
            </a:r>
          </a:p>
          <a:p>
            <a:pPr lvl="1">
              <a:lnSpc>
                <a:spcPts val="3160"/>
              </a:lnSpc>
              <a:spcAft>
                <a:spcPts val="800"/>
              </a:spcAft>
              <a:buClr>
                <a:schemeClr val="tx1"/>
              </a:buClr>
              <a:buSzPct val="80000"/>
              <a:buFont typeface="Courier New" panose="02070309020205020404" pitchFamily="49" charset="0"/>
              <a:buChar char="o"/>
            </a:pPr>
            <a:r>
              <a:rPr lang="en-US" sz="2800" dirty="0"/>
              <a:t> distributed ML architectures</a:t>
            </a:r>
          </a:p>
        </p:txBody>
      </p:sp>
      <p:sp>
        <p:nvSpPr>
          <p:cNvPr id="16" name="Slide Number Placeholder 5"/>
          <p:cNvSpPr>
            <a:spLocks noGrp="1"/>
          </p:cNvSpPr>
          <p:nvPr>
            <p:ph type="sldNum" sz="quarter" idx="12"/>
          </p:nvPr>
        </p:nvSpPr>
        <p:spPr>
          <a:xfrm>
            <a:off x="11346986"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14</a:t>
            </a:r>
          </a:p>
        </p:txBody>
      </p:sp>
    </p:spTree>
    <p:extLst>
      <p:ext uri="{BB962C8B-B14F-4D97-AF65-F5344CB8AC3E}">
        <p14:creationId xmlns:p14="http://schemas.microsoft.com/office/powerpoint/2010/main" val="349813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541353-E112-7148-9D5F-7DC82064A947}"/>
              </a:ext>
            </a:extLst>
          </p:cNvPr>
          <p:cNvSpPr txBox="1">
            <a:spLocks noGrp="1"/>
          </p:cNvSpPr>
          <p:nvPr>
            <p:ph type="title"/>
          </p:nvPr>
        </p:nvSpPr>
        <p:spPr>
          <a:prstGeom prst="rect">
            <a:avLst/>
          </a:prstGeom>
        </p:spPr>
        <p:txBody>
          <a:bodyPr vert="horz"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0" b="1" dirty="0">
                <a:solidFill>
                  <a:schemeClr val="bg1"/>
                </a:solidFill>
              </a:rPr>
              <a:t>1</a:t>
            </a:r>
          </a:p>
        </p:txBody>
      </p:sp>
      <p:sp>
        <p:nvSpPr>
          <p:cNvPr id="6" name="Title 1">
            <a:extLst>
              <a:ext uri="{FF2B5EF4-FFF2-40B4-BE49-F238E27FC236}">
                <a16:creationId xmlns:a16="http://schemas.microsoft.com/office/drawing/2014/main" id="{21E114B1-B480-2544-8D19-55F277F394A3}"/>
              </a:ext>
            </a:extLst>
          </p:cNvPr>
          <p:cNvSpPr>
            <a:spLocks noGrp="1"/>
          </p:cNvSpPr>
          <p:nvPr>
            <p:ph idx="1"/>
          </p:nvPr>
        </p:nvSpPr>
        <p:spPr>
          <a:xfrm>
            <a:off x="4800600" y="731520"/>
            <a:ext cx="6934200" cy="5257800"/>
          </a:xfrm>
        </p:spPr>
        <p:txBody>
          <a:bodyPr vert="horz" lIns="0" tIns="0" rIns="0" bIns="0" rtlCol="0" anchor="ctr">
            <a:normAutofit/>
          </a:bodyPr>
          <a:lstStyle/>
          <a:p>
            <a:r>
              <a:rPr lang="en-US" sz="4800" b="1" dirty="0">
                <a:solidFill>
                  <a:srgbClr val="FA7200"/>
                </a:solidFill>
              </a:rPr>
              <a:t>New-generation cellular</a:t>
            </a:r>
          </a:p>
        </p:txBody>
      </p:sp>
      <p:sp>
        <p:nvSpPr>
          <p:cNvPr id="4" name="Text Placeholder 3">
            <a:extLst>
              <a:ext uri="{FF2B5EF4-FFF2-40B4-BE49-F238E27FC236}">
                <a16:creationId xmlns:a16="http://schemas.microsoft.com/office/drawing/2014/main" id="{9DC9CBC6-E58D-5241-86D5-4EEF5CD4BEC2}"/>
              </a:ext>
            </a:extLst>
          </p:cNvPr>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498729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16FF11-5717-C243-9959-C444520C2D73}"/>
              </a:ext>
            </a:extLst>
          </p:cNvPr>
          <p:cNvSpPr/>
          <p:nvPr/>
        </p:nvSpPr>
        <p:spPr>
          <a:xfrm>
            <a:off x="1" y="0"/>
            <a:ext cx="414074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 name="Title 1">
            <a:extLst>
              <a:ext uri="{FF2B5EF4-FFF2-40B4-BE49-F238E27FC236}">
                <a16:creationId xmlns:a16="http://schemas.microsoft.com/office/drawing/2014/main" id="{3A405D00-D2E6-1740-9979-CC2D43BD25A8}"/>
              </a:ext>
            </a:extLst>
          </p:cNvPr>
          <p:cNvSpPr>
            <a:spLocks noGrp="1"/>
          </p:cNvSpPr>
          <p:nvPr>
            <p:ph type="title"/>
          </p:nvPr>
        </p:nvSpPr>
        <p:spPr>
          <a:xfrm>
            <a:off x="527949" y="1778965"/>
            <a:ext cx="3084844" cy="2103875"/>
          </a:xfrm>
        </p:spPr>
        <p:txBody>
          <a:bodyPr>
            <a:normAutofit/>
          </a:bodyPr>
          <a:lstStyle/>
          <a:p>
            <a:r>
              <a:rPr lang="en-IT" sz="6000" b="1" dirty="0">
                <a:solidFill>
                  <a:srgbClr val="FFFFFF"/>
                </a:solidFill>
              </a:rPr>
              <a:t>O-RAN</a:t>
            </a:r>
          </a:p>
        </p:txBody>
      </p:sp>
      <p:sp>
        <p:nvSpPr>
          <p:cNvPr id="6" name="Slide Number Placeholder 5">
            <a:extLst>
              <a:ext uri="{FF2B5EF4-FFF2-40B4-BE49-F238E27FC236}">
                <a16:creationId xmlns:a16="http://schemas.microsoft.com/office/drawing/2014/main" id="{1BE33EC9-AA35-514D-8720-484DB7CE4B60}"/>
              </a:ext>
            </a:extLst>
          </p:cNvPr>
          <p:cNvSpPr>
            <a:spLocks noGrp="1"/>
          </p:cNvSpPr>
          <p:nvPr>
            <p:ph type="sldNum" sz="quarter" idx="12"/>
          </p:nvPr>
        </p:nvSpPr>
        <p:spPr>
          <a:xfrm>
            <a:off x="11346986"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13</a:t>
            </a:r>
          </a:p>
        </p:txBody>
      </p:sp>
      <p:pic>
        <p:nvPicPr>
          <p:cNvPr id="7" name="Picture 6" descr="A picture containing diagram&#10;&#10;Description automatically generated">
            <a:extLst>
              <a:ext uri="{FF2B5EF4-FFF2-40B4-BE49-F238E27FC236}">
                <a16:creationId xmlns:a16="http://schemas.microsoft.com/office/drawing/2014/main" id="{16204CE4-74E0-2249-89C6-653D276ED4EE}"/>
              </a:ext>
            </a:extLst>
          </p:cNvPr>
          <p:cNvPicPr>
            <a:picLocks noChangeAspect="1"/>
          </p:cNvPicPr>
          <p:nvPr/>
        </p:nvPicPr>
        <p:blipFill>
          <a:blip r:embed="rId2"/>
          <a:stretch>
            <a:fillRect/>
          </a:stretch>
        </p:blipFill>
        <p:spPr>
          <a:xfrm>
            <a:off x="4459668" y="1145240"/>
            <a:ext cx="7409970" cy="4567520"/>
          </a:xfrm>
          <a:prstGeom prst="rect">
            <a:avLst/>
          </a:prstGeom>
        </p:spPr>
      </p:pic>
    </p:spTree>
    <p:extLst>
      <p:ext uri="{BB962C8B-B14F-4D97-AF65-F5344CB8AC3E}">
        <p14:creationId xmlns:p14="http://schemas.microsoft.com/office/powerpoint/2010/main" val="2993670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39A6C3-2C86-424D-BDF3-EA0C673F284D}"/>
              </a:ext>
            </a:extLst>
          </p:cNvPr>
          <p:cNvSpPr/>
          <p:nvPr/>
        </p:nvSpPr>
        <p:spPr>
          <a:xfrm>
            <a:off x="4767697" y="2914925"/>
            <a:ext cx="3754294" cy="23839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solidFill>
                <a:schemeClr val="bg1"/>
              </a:solidFill>
            </a:endParaRPr>
          </a:p>
        </p:txBody>
      </p:sp>
      <p:sp>
        <p:nvSpPr>
          <p:cNvPr id="4" name="Rectangle 3">
            <a:extLst>
              <a:ext uri="{FF2B5EF4-FFF2-40B4-BE49-F238E27FC236}">
                <a16:creationId xmlns:a16="http://schemas.microsoft.com/office/drawing/2014/main" id="{D3401AF0-1F3A-D14A-B25E-67CF6FECBB60}"/>
              </a:ext>
            </a:extLst>
          </p:cNvPr>
          <p:cNvSpPr/>
          <p:nvPr/>
        </p:nvSpPr>
        <p:spPr>
          <a:xfrm>
            <a:off x="8762158" y="2172679"/>
            <a:ext cx="3341461" cy="238394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solidFill>
                <a:schemeClr val="bg1"/>
              </a:solidFill>
            </a:endParaRPr>
          </a:p>
        </p:txBody>
      </p:sp>
      <p:sp>
        <p:nvSpPr>
          <p:cNvPr id="9" name="Rectangle 8">
            <a:extLst>
              <a:ext uri="{FF2B5EF4-FFF2-40B4-BE49-F238E27FC236}">
                <a16:creationId xmlns:a16="http://schemas.microsoft.com/office/drawing/2014/main" id="{DC16FF11-5717-C243-9959-C444520C2D73}"/>
              </a:ext>
            </a:extLst>
          </p:cNvPr>
          <p:cNvSpPr/>
          <p:nvPr/>
        </p:nvSpPr>
        <p:spPr>
          <a:xfrm>
            <a:off x="1" y="0"/>
            <a:ext cx="414074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 name="Title 1">
            <a:extLst>
              <a:ext uri="{FF2B5EF4-FFF2-40B4-BE49-F238E27FC236}">
                <a16:creationId xmlns:a16="http://schemas.microsoft.com/office/drawing/2014/main" id="{3A405D00-D2E6-1740-9979-CC2D43BD25A8}"/>
              </a:ext>
            </a:extLst>
          </p:cNvPr>
          <p:cNvSpPr>
            <a:spLocks noGrp="1"/>
          </p:cNvSpPr>
          <p:nvPr>
            <p:ph type="title"/>
          </p:nvPr>
        </p:nvSpPr>
        <p:spPr>
          <a:xfrm>
            <a:off x="527949" y="1778965"/>
            <a:ext cx="3084844" cy="2103875"/>
          </a:xfrm>
        </p:spPr>
        <p:txBody>
          <a:bodyPr>
            <a:normAutofit/>
          </a:bodyPr>
          <a:lstStyle/>
          <a:p>
            <a:r>
              <a:rPr lang="en-IT" sz="6000" b="1" dirty="0">
                <a:solidFill>
                  <a:srgbClr val="FFFFFF"/>
                </a:solidFill>
              </a:rPr>
              <a:t>Recent work</a:t>
            </a:r>
          </a:p>
        </p:txBody>
      </p:sp>
      <p:sp>
        <p:nvSpPr>
          <p:cNvPr id="3" name="Content Placeholder 2">
            <a:extLst>
              <a:ext uri="{FF2B5EF4-FFF2-40B4-BE49-F238E27FC236}">
                <a16:creationId xmlns:a16="http://schemas.microsoft.com/office/drawing/2014/main" id="{86A560FB-F7CC-4542-8507-12FC32A66E32}"/>
              </a:ext>
            </a:extLst>
          </p:cNvPr>
          <p:cNvSpPr>
            <a:spLocks noGrp="1"/>
          </p:cNvSpPr>
          <p:nvPr>
            <p:ph idx="1"/>
          </p:nvPr>
        </p:nvSpPr>
        <p:spPr>
          <a:xfrm>
            <a:off x="4525505" y="5832703"/>
            <a:ext cx="7242034" cy="814776"/>
          </a:xfrm>
        </p:spPr>
        <p:txBody>
          <a:bodyPr>
            <a:normAutofit/>
          </a:bodyPr>
          <a:lstStyle/>
          <a:p>
            <a:pPr>
              <a:lnSpc>
                <a:spcPts val="1660"/>
              </a:lnSpc>
            </a:pPr>
            <a:r>
              <a:rPr lang="en-GB" sz="1600" dirty="0"/>
              <a:t>S. Tripathi, C. </a:t>
            </a:r>
            <a:r>
              <a:rPr lang="en-GB" sz="1600" dirty="0" err="1"/>
              <a:t>Puligheddu</a:t>
            </a:r>
            <a:r>
              <a:rPr lang="en-GB" sz="1600" dirty="0"/>
              <a:t>, C. Chiasserini, An RL Approach to Radio Resource Management in Heterogeneous Virtual RANs, IEEE WONS 2021</a:t>
            </a:r>
            <a:endParaRPr lang="en-IT" sz="1600" dirty="0"/>
          </a:p>
        </p:txBody>
      </p:sp>
      <p:sp>
        <p:nvSpPr>
          <p:cNvPr id="6" name="Slide Number Placeholder 5">
            <a:extLst>
              <a:ext uri="{FF2B5EF4-FFF2-40B4-BE49-F238E27FC236}">
                <a16:creationId xmlns:a16="http://schemas.microsoft.com/office/drawing/2014/main" id="{1BE33EC9-AA35-514D-8720-484DB7CE4B60}"/>
              </a:ext>
            </a:extLst>
          </p:cNvPr>
          <p:cNvSpPr>
            <a:spLocks noGrp="1"/>
          </p:cNvSpPr>
          <p:nvPr>
            <p:ph type="sldNum" sz="quarter" idx="12"/>
          </p:nvPr>
        </p:nvSpPr>
        <p:spPr>
          <a:xfrm>
            <a:off x="11346986"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13</a:t>
            </a:r>
          </a:p>
        </p:txBody>
      </p:sp>
      <p:sp>
        <p:nvSpPr>
          <p:cNvPr id="8" name="Rounded Rectangle 7">
            <a:extLst>
              <a:ext uri="{FF2B5EF4-FFF2-40B4-BE49-F238E27FC236}">
                <a16:creationId xmlns:a16="http://schemas.microsoft.com/office/drawing/2014/main" id="{0BED503E-9A87-EA4E-9E4E-5C4F50FB9EE2}"/>
              </a:ext>
            </a:extLst>
          </p:cNvPr>
          <p:cNvSpPr/>
          <p:nvPr/>
        </p:nvSpPr>
        <p:spPr>
          <a:xfrm>
            <a:off x="4525505" y="464088"/>
            <a:ext cx="6177579" cy="16022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6CD01867-FB85-404B-8D25-4AC1A792A953}"/>
              </a:ext>
            </a:extLst>
          </p:cNvPr>
          <p:cNvSpPr txBox="1"/>
          <p:nvPr/>
        </p:nvSpPr>
        <p:spPr>
          <a:xfrm>
            <a:off x="8831152" y="2210022"/>
            <a:ext cx="3375212" cy="2246769"/>
          </a:xfrm>
          <a:prstGeom prst="rect">
            <a:avLst/>
          </a:prstGeom>
          <a:noFill/>
          <a:ln>
            <a:noFill/>
          </a:ln>
        </p:spPr>
        <p:txBody>
          <a:bodyPr wrap="square" rtlCol="0">
            <a:spAutoFit/>
          </a:bodyPr>
          <a:lstStyle/>
          <a:p>
            <a:r>
              <a:rPr lang="en-IT" sz="2800" dirty="0">
                <a:solidFill>
                  <a:schemeClr val="bg1"/>
                </a:solidFill>
              </a:rPr>
              <a:t>Vrain by NEC et al.</a:t>
            </a:r>
          </a:p>
          <a:p>
            <a:r>
              <a:rPr lang="en-IT" sz="2800" dirty="0">
                <a:solidFill>
                  <a:schemeClr val="bg1"/>
                </a:solidFill>
              </a:rPr>
              <a:t>ML-based settings of an LTE vRAN (srsLTE) accounting for CPU consumption</a:t>
            </a:r>
          </a:p>
        </p:txBody>
      </p:sp>
      <p:sp>
        <p:nvSpPr>
          <p:cNvPr id="11" name="Content Placeholder 2">
            <a:extLst>
              <a:ext uri="{FF2B5EF4-FFF2-40B4-BE49-F238E27FC236}">
                <a16:creationId xmlns:a16="http://schemas.microsoft.com/office/drawing/2014/main" id="{714D7DE7-A731-014A-8D92-52BB7C46D8CD}"/>
              </a:ext>
            </a:extLst>
          </p:cNvPr>
          <p:cNvSpPr txBox="1">
            <a:spLocks/>
          </p:cNvSpPr>
          <p:nvPr/>
        </p:nvSpPr>
        <p:spPr>
          <a:xfrm>
            <a:off x="4870442" y="3279821"/>
            <a:ext cx="3754294" cy="1512359"/>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rgbClr val="00727D"/>
              </a:buClr>
              <a:buSzPct val="100000"/>
              <a:buFont typeface="Wingdings" pitchFamily="2" charset="2"/>
              <a:buChar char="§"/>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Wingdings" pitchFamily="2" charset="2"/>
              <a:buNone/>
            </a:pPr>
            <a:r>
              <a:rPr lang="en-US" sz="2800" dirty="0">
                <a:solidFill>
                  <a:schemeClr val="bg1"/>
                </a:solidFill>
              </a:rPr>
              <a:t>CAREM: ML-based, application-aware management of multiple links* through </a:t>
            </a:r>
            <a:r>
              <a:rPr lang="en-US" sz="2800" dirty="0" err="1">
                <a:solidFill>
                  <a:schemeClr val="bg1"/>
                </a:solidFill>
              </a:rPr>
              <a:t>vRAN</a:t>
            </a:r>
            <a:endParaRPr lang="en-US" sz="2800" dirty="0">
              <a:solidFill>
                <a:schemeClr val="bg1"/>
              </a:solidFill>
            </a:endParaRPr>
          </a:p>
        </p:txBody>
      </p:sp>
      <p:sp>
        <p:nvSpPr>
          <p:cNvPr id="12" name="Content Placeholder 2">
            <a:extLst>
              <a:ext uri="{FF2B5EF4-FFF2-40B4-BE49-F238E27FC236}">
                <a16:creationId xmlns:a16="http://schemas.microsoft.com/office/drawing/2014/main" id="{7A7FDEEC-C962-FC45-8D99-AC86EE5D9242}"/>
              </a:ext>
            </a:extLst>
          </p:cNvPr>
          <p:cNvSpPr txBox="1">
            <a:spLocks/>
          </p:cNvSpPr>
          <p:nvPr/>
        </p:nvSpPr>
        <p:spPr>
          <a:xfrm>
            <a:off x="4692463" y="810053"/>
            <a:ext cx="6010621" cy="13191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dirty="0">
                <a:solidFill>
                  <a:schemeClr val="bg1"/>
                </a:solidFill>
              </a:rPr>
              <a:t>Edge-controlled or edge-assisted systems</a:t>
            </a:r>
          </a:p>
          <a:p>
            <a:pPr marL="0" indent="0">
              <a:buFont typeface="Calibri" panose="020F0502020204030204" pitchFamily="34" charset="0"/>
              <a:buNone/>
            </a:pPr>
            <a:r>
              <a:rPr lang="en-US" sz="2800" dirty="0">
                <a:solidFill>
                  <a:schemeClr val="bg1"/>
                </a:solidFill>
              </a:rPr>
              <a:t>Machine learning involving edge / fog</a:t>
            </a:r>
          </a:p>
          <a:p>
            <a:endParaRPr lang="en-US" sz="2800" dirty="0">
              <a:solidFill>
                <a:schemeClr val="bg1"/>
              </a:solidFill>
            </a:endParaRPr>
          </a:p>
        </p:txBody>
      </p:sp>
    </p:spTree>
    <p:extLst>
      <p:ext uri="{BB962C8B-B14F-4D97-AF65-F5344CB8AC3E}">
        <p14:creationId xmlns:p14="http://schemas.microsoft.com/office/powerpoint/2010/main" val="2772329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CAREM: Context-aware Radio Resource Management</a:t>
            </a:r>
          </a:p>
        </p:txBody>
      </p:sp>
      <p:pic>
        <p:nvPicPr>
          <p:cNvPr id="7" name="Picture 6" descr="Diagram&#10;&#10;Description automatically generated">
            <a:extLst>
              <a:ext uri="{FF2B5EF4-FFF2-40B4-BE49-F238E27FC236}">
                <a16:creationId xmlns:a16="http://schemas.microsoft.com/office/drawing/2014/main" id="{C5CCC70C-6108-4E45-9796-0CDE1946CFDC}"/>
              </a:ext>
            </a:extLst>
          </p:cNvPr>
          <p:cNvPicPr>
            <a:picLocks noChangeAspect="1"/>
          </p:cNvPicPr>
          <p:nvPr/>
        </p:nvPicPr>
        <p:blipFill>
          <a:blip r:embed="rId2"/>
          <a:stretch>
            <a:fillRect/>
          </a:stretch>
        </p:blipFill>
        <p:spPr>
          <a:xfrm>
            <a:off x="1882589" y="1844936"/>
            <a:ext cx="8188993" cy="4464000"/>
          </a:xfrm>
          <a:prstGeom prst="rect">
            <a:avLst/>
          </a:prstGeom>
        </p:spPr>
      </p:pic>
      <p:sp>
        <p:nvSpPr>
          <p:cNvPr id="5" name="Slide Number Placeholder 5">
            <a:extLst>
              <a:ext uri="{FF2B5EF4-FFF2-40B4-BE49-F238E27FC236}">
                <a16:creationId xmlns:a16="http://schemas.microsoft.com/office/drawing/2014/main" id="{9EE36A65-9806-EC40-8AD7-39B7E11F800F}"/>
              </a:ext>
            </a:extLst>
          </p:cNvPr>
          <p:cNvSpPr txBox="1">
            <a:spLocks/>
          </p:cNvSpPr>
          <p:nvPr/>
        </p:nvSpPr>
        <p:spPr>
          <a:xfrm>
            <a:off x="11346986" y="6490836"/>
            <a:ext cx="766544" cy="365125"/>
          </a:xfrm>
          <a:prstGeom prst="rect">
            <a:avLst/>
          </a:prstGeom>
        </p:spPr>
        <p:txBody>
          <a:bodyPr vert="horz" lIns="0" tIns="0" rIns="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dirty="0">
                <a:ln w="19050" cmpd="sng">
                  <a:noFill/>
                </a:ln>
                <a:solidFill>
                  <a:schemeClr val="bg1"/>
                </a:solidFill>
                <a:latin typeface="Arial Black"/>
                <a:cs typeface="Arial Black"/>
              </a:rPr>
              <a:t>17</a:t>
            </a:r>
          </a:p>
        </p:txBody>
      </p:sp>
    </p:spTree>
    <p:extLst>
      <p:ext uri="{BB962C8B-B14F-4D97-AF65-F5344CB8AC3E}">
        <p14:creationId xmlns:p14="http://schemas.microsoft.com/office/powerpoint/2010/main" val="966737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541353-E112-7148-9D5F-7DC82064A947}"/>
              </a:ext>
            </a:extLst>
          </p:cNvPr>
          <p:cNvSpPr txBox="1">
            <a:spLocks noGrp="1"/>
          </p:cNvSpPr>
          <p:nvPr>
            <p:ph type="title"/>
          </p:nvPr>
        </p:nvSpPr>
        <p:spPr>
          <a:prstGeom prst="rect">
            <a:avLst/>
          </a:prstGeom>
        </p:spPr>
        <p:txBody>
          <a:bodyPr vert="horz"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0" b="1" dirty="0">
                <a:solidFill>
                  <a:schemeClr val="bg1"/>
                </a:solidFill>
              </a:rPr>
              <a:t>3</a:t>
            </a:r>
          </a:p>
        </p:txBody>
      </p:sp>
      <p:sp>
        <p:nvSpPr>
          <p:cNvPr id="6" name="Title 1">
            <a:extLst>
              <a:ext uri="{FF2B5EF4-FFF2-40B4-BE49-F238E27FC236}">
                <a16:creationId xmlns:a16="http://schemas.microsoft.com/office/drawing/2014/main" id="{21E114B1-B480-2544-8D19-55F277F394A3}"/>
              </a:ext>
            </a:extLst>
          </p:cNvPr>
          <p:cNvSpPr>
            <a:spLocks noGrp="1"/>
          </p:cNvSpPr>
          <p:nvPr>
            <p:ph idx="1"/>
          </p:nvPr>
        </p:nvSpPr>
        <p:spPr>
          <a:xfrm>
            <a:off x="4646529" y="800100"/>
            <a:ext cx="7297207" cy="5257800"/>
          </a:xfrm>
        </p:spPr>
        <p:txBody>
          <a:bodyPr vert="horz" lIns="0" tIns="0" rIns="0" bIns="0" rtlCol="0" anchor="ctr">
            <a:normAutofit/>
          </a:bodyPr>
          <a:lstStyle/>
          <a:p>
            <a:r>
              <a:rPr lang="en-US" sz="4800" b="1" dirty="0">
                <a:solidFill>
                  <a:srgbClr val="00B050"/>
                </a:solidFill>
              </a:rPr>
              <a:t>Management of </a:t>
            </a:r>
            <a:br>
              <a:rPr lang="en-US" sz="4800" b="1" dirty="0">
                <a:solidFill>
                  <a:srgbClr val="00B050"/>
                </a:solidFill>
              </a:rPr>
            </a:br>
            <a:r>
              <a:rPr lang="en-US" sz="4800" b="1" dirty="0">
                <a:solidFill>
                  <a:srgbClr val="00B050"/>
                </a:solidFill>
              </a:rPr>
              <a:t>computing resources under dynamic service load</a:t>
            </a:r>
          </a:p>
          <a:p>
            <a:endParaRPr lang="en-US" sz="4800" b="1" dirty="0">
              <a:solidFill>
                <a:schemeClr val="accent1">
                  <a:lumMod val="75000"/>
                </a:schemeClr>
              </a:solidFill>
            </a:endParaRPr>
          </a:p>
          <a:p>
            <a:endParaRPr lang="en-US" sz="4800" b="1" dirty="0">
              <a:solidFill>
                <a:schemeClr val="accent1">
                  <a:lumMod val="75000"/>
                </a:schemeClr>
              </a:solidFill>
            </a:endParaRPr>
          </a:p>
        </p:txBody>
      </p:sp>
      <p:sp>
        <p:nvSpPr>
          <p:cNvPr id="4" name="Text Placeholder 3">
            <a:extLst>
              <a:ext uri="{FF2B5EF4-FFF2-40B4-BE49-F238E27FC236}">
                <a16:creationId xmlns:a16="http://schemas.microsoft.com/office/drawing/2014/main" id="{9DC9CBC6-E58D-5241-86D5-4EEF5CD4BEC2}"/>
              </a:ext>
            </a:extLst>
          </p:cNvPr>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1311137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E50F1950-5891-254C-BEEB-3C0790D3EF8E}"/>
              </a:ext>
            </a:extLst>
          </p:cNvPr>
          <p:cNvSpPr/>
          <p:nvPr/>
        </p:nvSpPr>
        <p:spPr>
          <a:xfrm>
            <a:off x="5441536" y="2300550"/>
            <a:ext cx="3765907" cy="2616134"/>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5" name="TextBox 37">
            <a:extLst>
              <a:ext uri="{FF2B5EF4-FFF2-40B4-BE49-F238E27FC236}">
                <a16:creationId xmlns:a16="http://schemas.microsoft.com/office/drawing/2014/main" id="{6795A829-4289-0542-BE02-5DC89B495ED3}"/>
              </a:ext>
            </a:extLst>
          </p:cNvPr>
          <p:cNvSpPr txBox="1"/>
          <p:nvPr/>
        </p:nvSpPr>
        <p:spPr>
          <a:xfrm>
            <a:off x="6462373" y="3354186"/>
            <a:ext cx="2670469" cy="631327"/>
          </a:xfrm>
          <a:prstGeom prst="rect">
            <a:avLst/>
          </a:prstGeom>
          <a:solidFill>
            <a:schemeClr val="accent5">
              <a:lumMod val="40000"/>
              <a:lumOff val="60000"/>
            </a:schemeClr>
          </a:solidFill>
          <a:ln>
            <a:solidFill>
              <a:schemeClr val="tx1"/>
            </a:solidFill>
          </a:ln>
        </p:spPr>
        <p:txBody>
          <a:bodyPr wrap="square" rtlCol="0" anchor="ctr">
            <a:spAutoFit/>
          </a:bodyPr>
          <a:lstStyle/>
          <a:p>
            <a:pPr algn="ctr">
              <a:lnSpc>
                <a:spcPts val="1800"/>
              </a:lnSpc>
              <a:spcAft>
                <a:spcPts val="600"/>
              </a:spcAft>
            </a:pPr>
            <a:r>
              <a:rPr lang="en-US" sz="2000" dirty="0"/>
              <a:t>Digital Twin app</a:t>
            </a:r>
          </a:p>
          <a:p>
            <a:pPr algn="ctr">
              <a:lnSpc>
                <a:spcPts val="1800"/>
              </a:lnSpc>
              <a:spcAft>
                <a:spcPts val="600"/>
              </a:spcAft>
            </a:pPr>
            <a:r>
              <a:rPr lang="en-US" sz="2000" dirty="0"/>
              <a:t>Interface</a:t>
            </a:r>
          </a:p>
        </p:txBody>
      </p:sp>
      <p:cxnSp>
        <p:nvCxnSpPr>
          <p:cNvPr id="25" name="Connettore 2 134">
            <a:extLst>
              <a:ext uri="{FF2B5EF4-FFF2-40B4-BE49-F238E27FC236}">
                <a16:creationId xmlns:a16="http://schemas.microsoft.com/office/drawing/2014/main" id="{B9883340-8251-EA41-85F6-0BF785E7D26D}"/>
              </a:ext>
            </a:extLst>
          </p:cNvPr>
          <p:cNvCxnSpPr>
            <a:cxnSpLocks/>
          </p:cNvCxnSpPr>
          <p:nvPr/>
        </p:nvCxnSpPr>
        <p:spPr>
          <a:xfrm>
            <a:off x="3178631" y="4566791"/>
            <a:ext cx="15592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137">
            <a:extLst>
              <a:ext uri="{FF2B5EF4-FFF2-40B4-BE49-F238E27FC236}">
                <a16:creationId xmlns:a16="http://schemas.microsoft.com/office/drawing/2014/main" id="{701C5C86-C022-E649-A7BC-8250F2580A08}"/>
              </a:ext>
            </a:extLst>
          </p:cNvPr>
          <p:cNvCxnSpPr>
            <a:cxnSpLocks/>
          </p:cNvCxnSpPr>
          <p:nvPr/>
        </p:nvCxnSpPr>
        <p:spPr>
          <a:xfrm flipH="1">
            <a:off x="3178632" y="4797017"/>
            <a:ext cx="155925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36">
            <a:extLst>
              <a:ext uri="{FF2B5EF4-FFF2-40B4-BE49-F238E27FC236}">
                <a16:creationId xmlns:a16="http://schemas.microsoft.com/office/drawing/2014/main" id="{4BDEE7C6-9869-1A48-846A-67800E441BA7}"/>
              </a:ext>
            </a:extLst>
          </p:cNvPr>
          <p:cNvSpPr txBox="1"/>
          <p:nvPr/>
        </p:nvSpPr>
        <p:spPr>
          <a:xfrm>
            <a:off x="3230070" y="4219185"/>
            <a:ext cx="1464270" cy="369332"/>
          </a:xfrm>
          <a:prstGeom prst="rect">
            <a:avLst/>
          </a:prstGeom>
          <a:noFill/>
        </p:spPr>
        <p:txBody>
          <a:bodyPr wrap="square" rtlCol="0">
            <a:spAutoFit/>
          </a:bodyPr>
          <a:lstStyle/>
          <a:p>
            <a:pPr algn="ctr"/>
            <a:r>
              <a:rPr lang="en-US" dirty="0"/>
              <a:t>Coordinates</a:t>
            </a:r>
          </a:p>
        </p:txBody>
      </p:sp>
      <p:sp>
        <p:nvSpPr>
          <p:cNvPr id="28" name="TextBox 36">
            <a:extLst>
              <a:ext uri="{FF2B5EF4-FFF2-40B4-BE49-F238E27FC236}">
                <a16:creationId xmlns:a16="http://schemas.microsoft.com/office/drawing/2014/main" id="{418641FA-BE4E-984C-AB91-B7B7B748086C}"/>
              </a:ext>
            </a:extLst>
          </p:cNvPr>
          <p:cNvSpPr txBox="1"/>
          <p:nvPr/>
        </p:nvSpPr>
        <p:spPr>
          <a:xfrm>
            <a:off x="3155366" y="4789244"/>
            <a:ext cx="1495676" cy="369332"/>
          </a:xfrm>
          <a:prstGeom prst="rect">
            <a:avLst/>
          </a:prstGeom>
          <a:noFill/>
        </p:spPr>
        <p:txBody>
          <a:bodyPr wrap="square" rtlCol="0">
            <a:spAutoFit/>
          </a:bodyPr>
          <a:lstStyle/>
          <a:p>
            <a:pPr algn="ctr"/>
            <a:r>
              <a:rPr lang="en-US" dirty="0"/>
              <a:t>Commands</a:t>
            </a:r>
          </a:p>
        </p:txBody>
      </p:sp>
      <p:sp>
        <p:nvSpPr>
          <p:cNvPr id="33" name="TextBox 32">
            <a:extLst>
              <a:ext uri="{FF2B5EF4-FFF2-40B4-BE49-F238E27FC236}">
                <a16:creationId xmlns:a16="http://schemas.microsoft.com/office/drawing/2014/main" id="{35404896-F0B3-4040-AA80-DBE653F66EF5}"/>
              </a:ext>
            </a:extLst>
          </p:cNvPr>
          <p:cNvSpPr txBox="1"/>
          <p:nvPr/>
        </p:nvSpPr>
        <p:spPr>
          <a:xfrm>
            <a:off x="5378582" y="2350879"/>
            <a:ext cx="1918078" cy="830997"/>
          </a:xfrm>
          <a:prstGeom prst="rect">
            <a:avLst/>
          </a:prstGeom>
          <a:noFill/>
        </p:spPr>
        <p:txBody>
          <a:bodyPr wrap="square" rtlCol="0">
            <a:spAutoFit/>
          </a:bodyPr>
          <a:lstStyle/>
          <a:p>
            <a:pPr algn="ctr"/>
            <a:r>
              <a:rPr lang="it-IT" sz="2400" dirty="0"/>
              <a:t>EDGE</a:t>
            </a:r>
            <a:br>
              <a:rPr lang="it-IT" sz="2400" dirty="0"/>
            </a:br>
            <a:r>
              <a:rPr lang="it-IT" sz="2400" dirty="0"/>
              <a:t>NETWORK</a:t>
            </a:r>
          </a:p>
        </p:txBody>
      </p:sp>
      <p:sp>
        <p:nvSpPr>
          <p:cNvPr id="37" name="Slide Number Placeholder 5">
            <a:extLst>
              <a:ext uri="{FF2B5EF4-FFF2-40B4-BE49-F238E27FC236}">
                <a16:creationId xmlns:a16="http://schemas.microsoft.com/office/drawing/2014/main" id="{87BFD6A0-1A44-A044-B031-CD7093EBFD22}"/>
              </a:ext>
            </a:extLst>
          </p:cNvPr>
          <p:cNvSpPr>
            <a:spLocks noGrp="1"/>
          </p:cNvSpPr>
          <p:nvPr>
            <p:ph type="sldNum" sz="quarter" idx="12"/>
          </p:nvPr>
        </p:nvSpPr>
        <p:spPr>
          <a:xfrm>
            <a:off x="11346986"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9</a:t>
            </a:r>
          </a:p>
        </p:txBody>
      </p:sp>
      <p:sp>
        <p:nvSpPr>
          <p:cNvPr id="41" name="TextBox 40">
            <a:extLst>
              <a:ext uri="{FF2B5EF4-FFF2-40B4-BE49-F238E27FC236}">
                <a16:creationId xmlns:a16="http://schemas.microsoft.com/office/drawing/2014/main" id="{6899294A-9712-E240-AF11-D93E4CB1155C}"/>
              </a:ext>
            </a:extLst>
          </p:cNvPr>
          <p:cNvSpPr txBox="1"/>
          <p:nvPr/>
        </p:nvSpPr>
        <p:spPr>
          <a:xfrm>
            <a:off x="1716540" y="4468978"/>
            <a:ext cx="1469856" cy="461665"/>
          </a:xfrm>
          <a:prstGeom prst="rect">
            <a:avLst/>
          </a:prstGeom>
          <a:solidFill>
            <a:schemeClr val="bg1"/>
          </a:solidFill>
          <a:ln>
            <a:solidFill>
              <a:schemeClr val="tx1"/>
            </a:solidFill>
          </a:ln>
        </p:spPr>
        <p:txBody>
          <a:bodyPr wrap="square" rtlCol="0">
            <a:spAutoFit/>
          </a:bodyPr>
          <a:lstStyle/>
          <a:p>
            <a:pPr algn="ctr"/>
            <a:r>
              <a:rPr lang="en-IT" sz="2400" dirty="0"/>
              <a:t>Drivers</a:t>
            </a:r>
          </a:p>
        </p:txBody>
      </p:sp>
      <p:sp>
        <p:nvSpPr>
          <p:cNvPr id="44" name="TextBox 37">
            <a:extLst>
              <a:ext uri="{FF2B5EF4-FFF2-40B4-BE49-F238E27FC236}">
                <a16:creationId xmlns:a16="http://schemas.microsoft.com/office/drawing/2014/main" id="{04439517-10A2-A140-A292-5861290CF8A1}"/>
              </a:ext>
            </a:extLst>
          </p:cNvPr>
          <p:cNvSpPr txBox="1"/>
          <p:nvPr/>
        </p:nvSpPr>
        <p:spPr>
          <a:xfrm>
            <a:off x="6462373" y="3985467"/>
            <a:ext cx="2670469" cy="631327"/>
          </a:xfrm>
          <a:prstGeom prst="rect">
            <a:avLst/>
          </a:prstGeom>
          <a:solidFill>
            <a:schemeClr val="accent5">
              <a:lumMod val="40000"/>
              <a:lumOff val="60000"/>
            </a:schemeClr>
          </a:solidFill>
          <a:ln>
            <a:solidFill>
              <a:schemeClr val="tx1"/>
            </a:solidFill>
          </a:ln>
        </p:spPr>
        <p:txBody>
          <a:bodyPr wrap="square" rtlCol="0" anchor="t">
            <a:spAutoFit/>
          </a:bodyPr>
          <a:lstStyle/>
          <a:p>
            <a:pPr algn="ctr">
              <a:lnSpc>
                <a:spcPts val="1800"/>
              </a:lnSpc>
              <a:spcAft>
                <a:spcPts val="600"/>
              </a:spcAft>
            </a:pPr>
            <a:r>
              <a:rPr lang="en-US" sz="2000" dirty="0"/>
              <a:t>Motion planning</a:t>
            </a:r>
            <a:endParaRPr lang="en-US" sz="1669" dirty="0"/>
          </a:p>
          <a:p>
            <a:pPr algn="ctr">
              <a:lnSpc>
                <a:spcPts val="1800"/>
              </a:lnSpc>
              <a:spcAft>
                <a:spcPts val="600"/>
              </a:spcAft>
            </a:pPr>
            <a:r>
              <a:rPr lang="en-US" sz="2000" dirty="0"/>
              <a:t>Control</a:t>
            </a:r>
            <a:endParaRPr lang="en-US" sz="1669" dirty="0"/>
          </a:p>
        </p:txBody>
      </p:sp>
      <p:cxnSp>
        <p:nvCxnSpPr>
          <p:cNvPr id="47" name="Straight Connector 46">
            <a:extLst>
              <a:ext uri="{FF2B5EF4-FFF2-40B4-BE49-F238E27FC236}">
                <a16:creationId xmlns:a16="http://schemas.microsoft.com/office/drawing/2014/main" id="{68976501-8A8A-924F-9E09-D9BD5584E116}"/>
              </a:ext>
            </a:extLst>
          </p:cNvPr>
          <p:cNvCxnSpPr>
            <a:cxnSpLocks/>
            <a:endCxn id="44" idx="1"/>
          </p:cNvCxnSpPr>
          <p:nvPr/>
        </p:nvCxnSpPr>
        <p:spPr>
          <a:xfrm flipV="1">
            <a:off x="5758472" y="4301131"/>
            <a:ext cx="703901" cy="166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2BAB725-00BD-D04B-B6F2-2B0838DA5989}"/>
              </a:ext>
            </a:extLst>
          </p:cNvPr>
          <p:cNvCxnSpPr>
            <a:cxnSpLocks/>
          </p:cNvCxnSpPr>
          <p:nvPr/>
        </p:nvCxnSpPr>
        <p:spPr>
          <a:xfrm>
            <a:off x="5758475" y="3813202"/>
            <a:ext cx="7039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7361130-DC34-1E41-9D92-B381D4D4D218}"/>
              </a:ext>
            </a:extLst>
          </p:cNvPr>
          <p:cNvCxnSpPr/>
          <p:nvPr/>
        </p:nvCxnSpPr>
        <p:spPr>
          <a:xfrm>
            <a:off x="5758475" y="3813202"/>
            <a:ext cx="0" cy="6468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B0843857-4263-0B41-93BD-32FC5908FB22}"/>
              </a:ext>
            </a:extLst>
          </p:cNvPr>
          <p:cNvSpPr>
            <a:spLocks noGrp="1"/>
          </p:cNvSpPr>
          <p:nvPr>
            <p:ph type="title"/>
          </p:nvPr>
        </p:nvSpPr>
        <p:spPr>
          <a:xfrm>
            <a:off x="546988" y="187015"/>
            <a:ext cx="10799998" cy="1325563"/>
          </a:xfrm>
        </p:spPr>
        <p:txBody>
          <a:bodyPr>
            <a:normAutofit/>
          </a:bodyPr>
          <a:lstStyle/>
          <a:p>
            <a:r>
              <a:rPr lang="en-GB" sz="5300" b="1" dirty="0">
                <a:solidFill>
                  <a:srgbClr val="00A144"/>
                </a:solidFill>
              </a:rPr>
              <a:t>Use Case: Digital Twin </a:t>
            </a:r>
            <a:endParaRPr lang="en-IT" dirty="0"/>
          </a:p>
        </p:txBody>
      </p:sp>
      <p:sp>
        <p:nvSpPr>
          <p:cNvPr id="29" name="CuadroTexto 120">
            <a:extLst>
              <a:ext uri="{FF2B5EF4-FFF2-40B4-BE49-F238E27FC236}">
                <a16:creationId xmlns:a16="http://schemas.microsoft.com/office/drawing/2014/main" id="{4818EFA7-4B16-5B47-95CD-524A7C640E5F}"/>
              </a:ext>
            </a:extLst>
          </p:cNvPr>
          <p:cNvSpPr txBox="1"/>
          <p:nvPr/>
        </p:nvSpPr>
        <p:spPr>
          <a:xfrm>
            <a:off x="5167475" y="5266297"/>
            <a:ext cx="1089362" cy="461665"/>
          </a:xfrm>
          <a:prstGeom prst="rect">
            <a:avLst/>
          </a:prstGeom>
          <a:noFill/>
        </p:spPr>
        <p:txBody>
          <a:bodyPr wrap="square" rtlCol="0">
            <a:spAutoFit/>
          </a:bodyPr>
          <a:lstStyle/>
          <a:p>
            <a:r>
              <a:rPr lang="en-US" sz="2400" dirty="0"/>
              <a:t>RAN</a:t>
            </a:r>
          </a:p>
        </p:txBody>
      </p:sp>
      <p:sp>
        <p:nvSpPr>
          <p:cNvPr id="30" name="Freeform 1012">
            <a:extLst>
              <a:ext uri="{FF2B5EF4-FFF2-40B4-BE49-F238E27FC236}">
                <a16:creationId xmlns:a16="http://schemas.microsoft.com/office/drawing/2014/main" id="{A0EED596-6FC6-704A-A1E7-CD3668EA7121}"/>
              </a:ext>
            </a:extLst>
          </p:cNvPr>
          <p:cNvSpPr>
            <a:spLocks noEditPoints="1"/>
          </p:cNvSpPr>
          <p:nvPr/>
        </p:nvSpPr>
        <p:spPr bwMode="auto">
          <a:xfrm>
            <a:off x="4659192" y="4016995"/>
            <a:ext cx="774194" cy="1143043"/>
          </a:xfrm>
          <a:custGeom>
            <a:avLst/>
            <a:gdLst>
              <a:gd name="T0" fmla="*/ 0 w 148"/>
              <a:gd name="T1" fmla="*/ 2147483646 h 445"/>
              <a:gd name="T2" fmla="*/ 2147483646 w 148"/>
              <a:gd name="T3" fmla="*/ 2147483646 h 445"/>
              <a:gd name="T4" fmla="*/ 2147483646 w 148"/>
              <a:gd name="T5" fmla="*/ 2147483646 h 445"/>
              <a:gd name="T6" fmla="*/ 2147483646 w 148"/>
              <a:gd name="T7" fmla="*/ 0 h 445"/>
              <a:gd name="T8" fmla="*/ 2147483646 w 148"/>
              <a:gd name="T9" fmla="*/ 2147483646 h 445"/>
              <a:gd name="T10" fmla="*/ 0 w 148"/>
              <a:gd name="T11" fmla="*/ 2147483646 h 445"/>
              <a:gd name="T12" fmla="*/ 2147483646 w 148"/>
              <a:gd name="T13" fmla="*/ 0 h 445"/>
              <a:gd name="T14" fmla="*/ 2147483646 w 148"/>
              <a:gd name="T15" fmla="*/ 2147483646 h 445"/>
              <a:gd name="T16" fmla="*/ 2147483646 w 148"/>
              <a:gd name="T17" fmla="*/ 2147483646 h 445"/>
              <a:gd name="T18" fmla="*/ 2147483646 w 148"/>
              <a:gd name="T19" fmla="*/ 2147483646 h 445"/>
              <a:gd name="T20" fmla="*/ 2147483646 w 148"/>
              <a:gd name="T21" fmla="*/ 2147483646 h 445"/>
              <a:gd name="T22" fmla="*/ 2147483646 w 148"/>
              <a:gd name="T23" fmla="*/ 2147483646 h 445"/>
              <a:gd name="T24" fmla="*/ 2147483646 w 148"/>
              <a:gd name="T25" fmla="*/ 2147483646 h 445"/>
              <a:gd name="T26" fmla="*/ 2147483646 w 148"/>
              <a:gd name="T27" fmla="*/ 2147483646 h 445"/>
              <a:gd name="T28" fmla="*/ 2147483646 w 148"/>
              <a:gd name="T29" fmla="*/ 2147483646 h 445"/>
              <a:gd name="T30" fmla="*/ 2147483646 w 148"/>
              <a:gd name="T31" fmla="*/ 2147483646 h 445"/>
              <a:gd name="T32" fmla="*/ 2147483646 w 148"/>
              <a:gd name="T33" fmla="*/ 2147483646 h 445"/>
              <a:gd name="T34" fmla="*/ 2147483646 w 148"/>
              <a:gd name="T35" fmla="*/ 2147483646 h 445"/>
              <a:gd name="T36" fmla="*/ 2147483646 w 148"/>
              <a:gd name="T37" fmla="*/ 2147483646 h 445"/>
              <a:gd name="T38" fmla="*/ 2147483646 w 148"/>
              <a:gd name="T39" fmla="*/ 2147483646 h 445"/>
              <a:gd name="T40" fmla="*/ 2147483646 w 148"/>
              <a:gd name="T41" fmla="*/ 2147483646 h 445"/>
              <a:gd name="T42" fmla="*/ 2147483646 w 148"/>
              <a:gd name="T43" fmla="*/ 2147483646 h 445"/>
              <a:gd name="T44" fmla="*/ 2147483646 w 148"/>
              <a:gd name="T45" fmla="*/ 2147483646 h 445"/>
              <a:gd name="T46" fmla="*/ 2147483646 w 148"/>
              <a:gd name="T47" fmla="*/ 2147483646 h 445"/>
              <a:gd name="T48" fmla="*/ 2147483646 w 148"/>
              <a:gd name="T49" fmla="*/ 2147483646 h 445"/>
              <a:gd name="T50" fmla="*/ 2147483646 w 148"/>
              <a:gd name="T51" fmla="*/ 2147483646 h 445"/>
              <a:gd name="T52" fmla="*/ 2147483646 w 148"/>
              <a:gd name="T53" fmla="*/ 2147483646 h 445"/>
              <a:gd name="T54" fmla="*/ 2147483646 w 148"/>
              <a:gd name="T55" fmla="*/ 2147483646 h 445"/>
              <a:gd name="T56" fmla="*/ 2147483646 w 148"/>
              <a:gd name="T57" fmla="*/ 2147483646 h 445"/>
              <a:gd name="T58" fmla="*/ 2147483646 w 148"/>
              <a:gd name="T59" fmla="*/ 2147483646 h 445"/>
              <a:gd name="T60" fmla="*/ 2147483646 w 148"/>
              <a:gd name="T61" fmla="*/ 2147483646 h 445"/>
              <a:gd name="T62" fmla="*/ 2147483646 w 148"/>
              <a:gd name="T63" fmla="*/ 2147483646 h 445"/>
              <a:gd name="T64" fmla="*/ 2147483646 w 148"/>
              <a:gd name="T65" fmla="*/ 2147483646 h 445"/>
              <a:gd name="T66" fmla="*/ 2147483646 w 148"/>
              <a:gd name="T67" fmla="*/ 2147483646 h 445"/>
              <a:gd name="T68" fmla="*/ 2147483646 w 148"/>
              <a:gd name="T69" fmla="*/ 2147483646 h 445"/>
              <a:gd name="T70" fmla="*/ 2147483646 w 148"/>
              <a:gd name="T71" fmla="*/ 2147483646 h 445"/>
              <a:gd name="T72" fmla="*/ 2147483646 w 148"/>
              <a:gd name="T73" fmla="*/ 2147483646 h 445"/>
              <a:gd name="T74" fmla="*/ 2147483646 w 148"/>
              <a:gd name="T75" fmla="*/ 2147483646 h 445"/>
              <a:gd name="T76" fmla="*/ 2147483646 w 148"/>
              <a:gd name="T77" fmla="*/ 2147483646 h 445"/>
              <a:gd name="T78" fmla="*/ 2147483646 w 148"/>
              <a:gd name="T79" fmla="*/ 2147483646 h 445"/>
              <a:gd name="T80" fmla="*/ 2147483646 w 148"/>
              <a:gd name="T81" fmla="*/ 2147483646 h 445"/>
              <a:gd name="T82" fmla="*/ 2147483646 w 148"/>
              <a:gd name="T83" fmla="*/ 2147483646 h 445"/>
              <a:gd name="T84" fmla="*/ 2147483646 w 148"/>
              <a:gd name="T85" fmla="*/ 2147483646 h 4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445">
                <a:moveTo>
                  <a:pt x="0" y="408"/>
                </a:moveTo>
                <a:lnTo>
                  <a:pt x="74" y="371"/>
                </a:lnTo>
                <a:lnTo>
                  <a:pt x="148" y="408"/>
                </a:lnTo>
                <a:moveTo>
                  <a:pt x="74" y="0"/>
                </a:moveTo>
                <a:lnTo>
                  <a:pt x="74" y="445"/>
                </a:lnTo>
                <a:lnTo>
                  <a:pt x="0" y="408"/>
                </a:lnTo>
                <a:lnTo>
                  <a:pt x="74" y="0"/>
                </a:lnTo>
                <a:lnTo>
                  <a:pt x="148" y="408"/>
                </a:lnTo>
                <a:lnTo>
                  <a:pt x="74" y="445"/>
                </a:lnTo>
                <a:moveTo>
                  <a:pt x="56" y="102"/>
                </a:moveTo>
                <a:lnTo>
                  <a:pt x="74" y="111"/>
                </a:lnTo>
                <a:lnTo>
                  <a:pt x="92" y="102"/>
                </a:lnTo>
                <a:moveTo>
                  <a:pt x="50" y="136"/>
                </a:moveTo>
                <a:lnTo>
                  <a:pt x="74" y="148"/>
                </a:lnTo>
                <a:lnTo>
                  <a:pt x="99" y="136"/>
                </a:lnTo>
                <a:moveTo>
                  <a:pt x="43" y="170"/>
                </a:moveTo>
                <a:lnTo>
                  <a:pt x="74" y="185"/>
                </a:lnTo>
                <a:lnTo>
                  <a:pt x="104" y="169"/>
                </a:lnTo>
                <a:moveTo>
                  <a:pt x="37" y="204"/>
                </a:moveTo>
                <a:lnTo>
                  <a:pt x="74" y="222"/>
                </a:lnTo>
                <a:lnTo>
                  <a:pt x="111" y="204"/>
                </a:lnTo>
                <a:moveTo>
                  <a:pt x="31" y="238"/>
                </a:moveTo>
                <a:lnTo>
                  <a:pt x="74" y="259"/>
                </a:lnTo>
                <a:lnTo>
                  <a:pt x="118" y="238"/>
                </a:lnTo>
                <a:moveTo>
                  <a:pt x="24" y="272"/>
                </a:moveTo>
                <a:lnTo>
                  <a:pt x="74" y="297"/>
                </a:lnTo>
                <a:lnTo>
                  <a:pt x="123" y="271"/>
                </a:lnTo>
                <a:moveTo>
                  <a:pt x="18" y="306"/>
                </a:moveTo>
                <a:lnTo>
                  <a:pt x="74" y="333"/>
                </a:lnTo>
                <a:lnTo>
                  <a:pt x="130" y="306"/>
                </a:lnTo>
                <a:moveTo>
                  <a:pt x="12" y="340"/>
                </a:moveTo>
                <a:lnTo>
                  <a:pt x="74" y="371"/>
                </a:lnTo>
                <a:lnTo>
                  <a:pt x="136" y="340"/>
                </a:lnTo>
                <a:moveTo>
                  <a:pt x="6" y="374"/>
                </a:moveTo>
                <a:lnTo>
                  <a:pt x="74" y="408"/>
                </a:lnTo>
                <a:lnTo>
                  <a:pt x="141" y="373"/>
                </a:lnTo>
                <a:moveTo>
                  <a:pt x="65" y="28"/>
                </a:moveTo>
                <a:lnTo>
                  <a:pt x="74" y="18"/>
                </a:lnTo>
                <a:lnTo>
                  <a:pt x="83" y="28"/>
                </a:lnTo>
                <a:lnTo>
                  <a:pt x="88" y="55"/>
                </a:lnTo>
                <a:lnTo>
                  <a:pt x="74" y="65"/>
                </a:lnTo>
                <a:lnTo>
                  <a:pt x="60" y="55"/>
                </a:lnTo>
                <a:lnTo>
                  <a:pt x="65" y="28"/>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a:solidFill>
                <a:srgbClr val="000000"/>
              </a:solidFill>
              <a:latin typeface="Times New Roman" panose="02020603050405020304" pitchFamily="18" charset="0"/>
            </a:endParaRPr>
          </a:p>
        </p:txBody>
      </p:sp>
      <p:cxnSp>
        <p:nvCxnSpPr>
          <p:cNvPr id="31" name="Straight Connector 30">
            <a:extLst>
              <a:ext uri="{FF2B5EF4-FFF2-40B4-BE49-F238E27FC236}">
                <a16:creationId xmlns:a16="http://schemas.microsoft.com/office/drawing/2014/main" id="{552E2E84-28CE-B04F-B613-2B5EB94428DE}"/>
              </a:ext>
            </a:extLst>
          </p:cNvPr>
          <p:cNvCxnSpPr>
            <a:cxnSpLocks/>
          </p:cNvCxnSpPr>
          <p:nvPr/>
        </p:nvCxnSpPr>
        <p:spPr>
          <a:xfrm>
            <a:off x="5235307" y="4467960"/>
            <a:ext cx="5231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4165FBA-C346-7E4B-A59B-BA94BDDDB151}"/>
              </a:ext>
            </a:extLst>
          </p:cNvPr>
          <p:cNvSpPr txBox="1"/>
          <p:nvPr/>
        </p:nvSpPr>
        <p:spPr>
          <a:xfrm>
            <a:off x="9256827" y="4327260"/>
            <a:ext cx="2428900" cy="646331"/>
          </a:xfrm>
          <a:prstGeom prst="rect">
            <a:avLst/>
          </a:prstGeom>
          <a:noFill/>
        </p:spPr>
        <p:txBody>
          <a:bodyPr wrap="square" rtlCol="0">
            <a:spAutoFit/>
          </a:bodyPr>
          <a:lstStyle/>
          <a:p>
            <a:r>
              <a:rPr lang="en-IT" dirty="0"/>
              <a:t>VNF 2 </a:t>
            </a:r>
          </a:p>
          <a:p>
            <a:r>
              <a:rPr lang="en-IT" dirty="0"/>
              <a:t>target latency: 60 ms</a:t>
            </a:r>
          </a:p>
        </p:txBody>
      </p:sp>
      <p:sp>
        <p:nvSpPr>
          <p:cNvPr id="39" name="TextBox 38">
            <a:extLst>
              <a:ext uri="{FF2B5EF4-FFF2-40B4-BE49-F238E27FC236}">
                <a16:creationId xmlns:a16="http://schemas.microsoft.com/office/drawing/2014/main" id="{FC53E4BA-B113-854E-A443-DBCEDA4E56F9}"/>
              </a:ext>
            </a:extLst>
          </p:cNvPr>
          <p:cNvSpPr txBox="1"/>
          <p:nvPr/>
        </p:nvSpPr>
        <p:spPr>
          <a:xfrm>
            <a:off x="9249194" y="3518930"/>
            <a:ext cx="2545022" cy="646331"/>
          </a:xfrm>
          <a:prstGeom prst="rect">
            <a:avLst/>
          </a:prstGeom>
          <a:noFill/>
        </p:spPr>
        <p:txBody>
          <a:bodyPr wrap="square" rtlCol="0">
            <a:spAutoFit/>
          </a:bodyPr>
          <a:lstStyle/>
          <a:p>
            <a:r>
              <a:rPr lang="en-IT" dirty="0"/>
              <a:t>VNF 1</a:t>
            </a:r>
            <a:br>
              <a:rPr lang="en-IT" dirty="0"/>
            </a:br>
            <a:r>
              <a:rPr lang="en-IT" dirty="0"/>
              <a:t>target latency: 600 ms</a:t>
            </a:r>
          </a:p>
        </p:txBody>
      </p:sp>
      <p:pic>
        <p:nvPicPr>
          <p:cNvPr id="8" name="Picture 7">
            <a:extLst>
              <a:ext uri="{FF2B5EF4-FFF2-40B4-BE49-F238E27FC236}">
                <a16:creationId xmlns:a16="http://schemas.microsoft.com/office/drawing/2014/main" id="{7525987C-65C3-B341-82A3-4DFAE980052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905" y="1650465"/>
            <a:ext cx="2639618" cy="1400827"/>
          </a:xfrm>
          <a:prstGeom prst="rect">
            <a:avLst/>
          </a:prstGeom>
        </p:spPr>
      </p:pic>
      <p:pic>
        <p:nvPicPr>
          <p:cNvPr id="11" name="Picture 10" descr="A picture containing LEGO, toy&#10;&#10;Description automatically generated">
            <a:extLst>
              <a:ext uri="{FF2B5EF4-FFF2-40B4-BE49-F238E27FC236}">
                <a16:creationId xmlns:a16="http://schemas.microsoft.com/office/drawing/2014/main" id="{AC463F85-8E21-E647-9D81-FC82481855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 y="686208"/>
            <a:ext cx="4258988" cy="4258988"/>
          </a:xfrm>
          <a:prstGeom prst="rect">
            <a:avLst/>
          </a:prstGeom>
        </p:spPr>
      </p:pic>
      <p:pic>
        <p:nvPicPr>
          <p:cNvPr id="32" name="Picture 31">
            <a:extLst>
              <a:ext uri="{FF2B5EF4-FFF2-40B4-BE49-F238E27FC236}">
                <a16:creationId xmlns:a16="http://schemas.microsoft.com/office/drawing/2014/main" id="{47E689BD-FC82-5F45-BF21-8077E068D7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2620" y="2833549"/>
            <a:ext cx="766544" cy="556657"/>
          </a:xfrm>
          <a:prstGeom prst="rect">
            <a:avLst/>
          </a:prstGeom>
        </p:spPr>
      </p:pic>
    </p:spTree>
    <p:extLst>
      <p:ext uri="{BB962C8B-B14F-4D97-AF65-F5344CB8AC3E}">
        <p14:creationId xmlns:p14="http://schemas.microsoft.com/office/powerpoint/2010/main" val="2186433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57712FE-322E-DF41-A2BA-79EE5DA45B2E}"/>
              </a:ext>
            </a:extLst>
          </p:cNvPr>
          <p:cNvSpPr txBox="1">
            <a:spLocks noGrp="1"/>
          </p:cNvSpPr>
          <p:nvPr>
            <p:ph type="title"/>
          </p:nvPr>
        </p:nvSpPr>
        <p:spPr>
          <a:xfrm>
            <a:off x="866070" y="-272081"/>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rgbClr val="00A144"/>
                </a:solidFill>
              </a:rPr>
              <a:t>Service scaling out/in </a:t>
            </a:r>
          </a:p>
        </p:txBody>
      </p:sp>
      <p:sp>
        <p:nvSpPr>
          <p:cNvPr id="3" name="Content Placeholder 2">
            <a:extLst>
              <a:ext uri="{FF2B5EF4-FFF2-40B4-BE49-F238E27FC236}">
                <a16:creationId xmlns:a16="http://schemas.microsoft.com/office/drawing/2014/main" id="{197DE4B1-6604-0847-B8B5-8DECA3DA3F8C}"/>
              </a:ext>
            </a:extLst>
          </p:cNvPr>
          <p:cNvSpPr>
            <a:spLocks noGrp="1"/>
          </p:cNvSpPr>
          <p:nvPr>
            <p:ph idx="1"/>
          </p:nvPr>
        </p:nvSpPr>
        <p:spPr>
          <a:xfrm>
            <a:off x="756622" y="2140202"/>
            <a:ext cx="10393599" cy="3940918"/>
          </a:xfrm>
        </p:spPr>
        <p:txBody>
          <a:bodyPr>
            <a:normAutofit/>
          </a:bodyPr>
          <a:lstStyle/>
          <a:p>
            <a:pPr>
              <a:lnSpc>
                <a:spcPct val="100000"/>
              </a:lnSpc>
              <a:spcBef>
                <a:spcPts val="600"/>
              </a:spcBef>
              <a:spcAft>
                <a:spcPts val="2400"/>
              </a:spcAft>
            </a:pPr>
            <a:r>
              <a:rPr lang="it-IT" sz="2800" dirty="0" err="1"/>
              <a:t>Measure</a:t>
            </a:r>
            <a:r>
              <a:rPr lang="it-IT" sz="2800" dirty="0"/>
              <a:t> CPU </a:t>
            </a:r>
            <a:r>
              <a:rPr lang="it-IT" sz="2800" dirty="0" err="1"/>
              <a:t>consumption</a:t>
            </a:r>
            <a:r>
              <a:rPr lang="it-IT" sz="2800" dirty="0"/>
              <a:t>: </a:t>
            </a:r>
            <a:r>
              <a:rPr lang="it-IT" sz="2800" dirty="0" err="1"/>
              <a:t>if</a:t>
            </a:r>
            <a:r>
              <a:rPr lang="it-IT" sz="2800" dirty="0"/>
              <a:t> </a:t>
            </a:r>
            <a:r>
              <a:rPr lang="it-IT" sz="2800" dirty="0" err="1"/>
              <a:t>above</a:t>
            </a:r>
            <a:r>
              <a:rPr lang="it-IT" sz="2800" dirty="0"/>
              <a:t> </a:t>
            </a:r>
            <a:r>
              <a:rPr lang="it-IT" sz="2800" dirty="0" err="1"/>
              <a:t>threshold</a:t>
            </a:r>
            <a:r>
              <a:rPr lang="it-IT" sz="2800" dirty="0"/>
              <a:t>, </a:t>
            </a:r>
            <a:r>
              <a:rPr lang="it-IT" sz="2800" dirty="0" err="1"/>
              <a:t>then</a:t>
            </a:r>
            <a:r>
              <a:rPr lang="it-IT" sz="2800" dirty="0"/>
              <a:t> scale out:</a:t>
            </a:r>
          </a:p>
          <a:p>
            <a:pPr marL="566928" lvl="3" indent="0">
              <a:lnSpc>
                <a:spcPct val="100000"/>
              </a:lnSpc>
              <a:spcBef>
                <a:spcPts val="600"/>
              </a:spcBef>
              <a:spcAft>
                <a:spcPts val="2400"/>
              </a:spcAft>
              <a:buNone/>
            </a:pPr>
            <a:r>
              <a:rPr lang="it-IT" sz="2800" dirty="0"/>
              <a:t>A new VM </a:t>
            </a:r>
            <a:r>
              <a:rPr lang="it-IT" sz="2800" dirty="0" err="1"/>
              <a:t>running</a:t>
            </a:r>
            <a:r>
              <a:rPr lang="it-IT" sz="2800" dirty="0"/>
              <a:t> VNF2 </a:t>
            </a:r>
            <a:r>
              <a:rPr lang="it-IT" sz="2800" dirty="0" err="1"/>
              <a:t>is</a:t>
            </a:r>
            <a:r>
              <a:rPr lang="it-IT" sz="2800" dirty="0"/>
              <a:t> </a:t>
            </a:r>
            <a:r>
              <a:rPr lang="it-IT" sz="2800" dirty="0" err="1"/>
              <a:t>instantiated</a:t>
            </a:r>
            <a:r>
              <a:rPr lang="it-IT" sz="2800" dirty="0"/>
              <a:t>, and the </a:t>
            </a:r>
            <a:r>
              <a:rPr lang="it-IT" sz="2800" dirty="0" err="1"/>
              <a:t>workload</a:t>
            </a:r>
            <a:r>
              <a:rPr lang="it-IT" sz="2800" dirty="0"/>
              <a:t> can be split </a:t>
            </a:r>
            <a:r>
              <a:rPr lang="it-IT" sz="2800" dirty="0" err="1"/>
              <a:t>between</a:t>
            </a:r>
            <a:r>
              <a:rPr lang="it-IT" sz="2800" dirty="0"/>
              <a:t> the </a:t>
            </a:r>
            <a:r>
              <a:rPr lang="it-IT" sz="2800" dirty="0" err="1"/>
              <a:t>different</a:t>
            </a:r>
            <a:r>
              <a:rPr lang="it-IT" sz="2800" dirty="0"/>
              <a:t> </a:t>
            </a:r>
            <a:r>
              <a:rPr lang="it-IT" sz="2800" dirty="0" err="1"/>
              <a:t>instances</a:t>
            </a:r>
            <a:endParaRPr lang="it-IT" sz="2800" dirty="0"/>
          </a:p>
          <a:p>
            <a:pPr marL="566928" lvl="3" indent="0">
              <a:lnSpc>
                <a:spcPct val="100000"/>
              </a:lnSpc>
              <a:spcBef>
                <a:spcPts val="600"/>
              </a:spcBef>
              <a:spcAft>
                <a:spcPts val="2400"/>
              </a:spcAft>
              <a:buNone/>
            </a:pPr>
            <a:endParaRPr lang="it-IT" sz="2800" dirty="0"/>
          </a:p>
        </p:txBody>
      </p:sp>
      <p:sp>
        <p:nvSpPr>
          <p:cNvPr id="4" name="Slide Number Placeholder 5">
            <a:extLst>
              <a:ext uri="{FF2B5EF4-FFF2-40B4-BE49-F238E27FC236}">
                <a16:creationId xmlns:a16="http://schemas.microsoft.com/office/drawing/2014/main" id="{878B49B3-8A00-7142-900F-84203576539A}"/>
              </a:ext>
            </a:extLst>
          </p:cNvPr>
          <p:cNvSpPr>
            <a:spLocks noGrp="1"/>
          </p:cNvSpPr>
          <p:nvPr>
            <p:ph type="sldNum" sz="quarter" idx="12"/>
          </p:nvPr>
        </p:nvSpPr>
        <p:spPr>
          <a:xfrm>
            <a:off x="11346986"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18</a:t>
            </a:r>
          </a:p>
        </p:txBody>
      </p:sp>
      <p:sp>
        <p:nvSpPr>
          <p:cNvPr id="6" name="Content Placeholder 2">
            <a:extLst>
              <a:ext uri="{FF2B5EF4-FFF2-40B4-BE49-F238E27FC236}">
                <a16:creationId xmlns:a16="http://schemas.microsoft.com/office/drawing/2014/main" id="{9FCF8844-0EFD-774E-8089-F6B550C64C97}"/>
              </a:ext>
            </a:extLst>
          </p:cNvPr>
          <p:cNvSpPr txBox="1">
            <a:spLocks/>
          </p:cNvSpPr>
          <p:nvPr/>
        </p:nvSpPr>
        <p:spPr>
          <a:xfrm>
            <a:off x="756621" y="4132966"/>
            <a:ext cx="10393599" cy="66705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600"/>
              </a:spcBef>
              <a:spcAft>
                <a:spcPts val="2400"/>
              </a:spcAft>
            </a:pPr>
            <a:r>
              <a:rPr lang="it-IT" sz="2800" dirty="0" err="1">
                <a:solidFill>
                  <a:schemeClr val="tx1"/>
                </a:solidFill>
              </a:rPr>
              <a:t>Is</a:t>
            </a:r>
            <a:r>
              <a:rPr lang="it-IT" sz="2800" dirty="0">
                <a:solidFill>
                  <a:schemeClr val="tx1"/>
                </a:solidFill>
              </a:rPr>
              <a:t> a </a:t>
            </a:r>
            <a:r>
              <a:rPr lang="it-IT" sz="2800" dirty="0" err="1">
                <a:solidFill>
                  <a:schemeClr val="tx1"/>
                </a:solidFill>
              </a:rPr>
              <a:t>simple</a:t>
            </a:r>
            <a:r>
              <a:rPr lang="it-IT" sz="2800" dirty="0">
                <a:solidFill>
                  <a:schemeClr val="tx1"/>
                </a:solidFill>
              </a:rPr>
              <a:t> </a:t>
            </a:r>
            <a:r>
              <a:rPr lang="it-IT" sz="2800" dirty="0" err="1">
                <a:solidFill>
                  <a:schemeClr val="tx1"/>
                </a:solidFill>
              </a:rPr>
              <a:t>thresholding</a:t>
            </a:r>
            <a:r>
              <a:rPr lang="it-IT" sz="2800" dirty="0">
                <a:solidFill>
                  <a:schemeClr val="tx1"/>
                </a:solidFill>
              </a:rPr>
              <a:t> </a:t>
            </a:r>
            <a:r>
              <a:rPr lang="it-IT" sz="2800" dirty="0" err="1">
                <a:solidFill>
                  <a:schemeClr val="tx1"/>
                </a:solidFill>
              </a:rPr>
              <a:t>algorithm</a:t>
            </a:r>
            <a:r>
              <a:rPr lang="it-IT" sz="2800" dirty="0">
                <a:solidFill>
                  <a:schemeClr val="tx1"/>
                </a:solidFill>
              </a:rPr>
              <a:t> </a:t>
            </a:r>
            <a:r>
              <a:rPr lang="it-IT" sz="2800" dirty="0" err="1">
                <a:solidFill>
                  <a:schemeClr val="tx1"/>
                </a:solidFill>
              </a:rPr>
              <a:t>enough</a:t>
            </a:r>
            <a:r>
              <a:rPr lang="it-IT" sz="2800" dirty="0">
                <a:solidFill>
                  <a:schemeClr val="tx1"/>
                </a:solidFill>
              </a:rPr>
              <a:t>?</a:t>
            </a:r>
            <a:br>
              <a:rPr lang="it-IT" sz="2800" dirty="0">
                <a:solidFill>
                  <a:schemeClr val="tx1"/>
                </a:solidFill>
              </a:rPr>
            </a:br>
            <a:endParaRPr lang="it-IT" sz="2800" dirty="0">
              <a:solidFill>
                <a:schemeClr val="tx1"/>
              </a:solidFill>
            </a:endParaRPr>
          </a:p>
        </p:txBody>
      </p:sp>
    </p:spTree>
    <p:extLst>
      <p:ext uri="{BB962C8B-B14F-4D97-AF65-F5344CB8AC3E}">
        <p14:creationId xmlns:p14="http://schemas.microsoft.com/office/powerpoint/2010/main" val="806164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CBAF3-97FF-4F5A-B01E-666DB3C80F60}"/>
              </a:ext>
            </a:extLst>
          </p:cNvPr>
          <p:cNvSpPr>
            <a:spLocks noGrp="1"/>
          </p:cNvSpPr>
          <p:nvPr>
            <p:ph type="title"/>
          </p:nvPr>
        </p:nvSpPr>
        <p:spPr/>
        <p:txBody>
          <a:bodyPr/>
          <a:lstStyle/>
          <a:p>
            <a:r>
              <a:rPr lang="it-IT" b="1" dirty="0">
                <a:solidFill>
                  <a:srgbClr val="00A144"/>
                </a:solidFill>
              </a:rPr>
              <a:t>A ML </a:t>
            </a:r>
            <a:r>
              <a:rPr lang="it-IT" b="1" dirty="0" err="1">
                <a:solidFill>
                  <a:srgbClr val="00A144"/>
                </a:solidFill>
              </a:rPr>
              <a:t>Approach</a:t>
            </a:r>
            <a:r>
              <a:rPr lang="it-IT" b="1" dirty="0">
                <a:solidFill>
                  <a:srgbClr val="00A144"/>
                </a:solidFill>
              </a:rPr>
              <a:t>: An </a:t>
            </a:r>
            <a:r>
              <a:rPr lang="it-IT" b="1" dirty="0" err="1">
                <a:solidFill>
                  <a:srgbClr val="00A144"/>
                </a:solidFill>
              </a:rPr>
              <a:t>Example</a:t>
            </a:r>
            <a:r>
              <a:rPr lang="it-IT" b="1" dirty="0">
                <a:solidFill>
                  <a:srgbClr val="00A144"/>
                </a:solidFill>
              </a:rPr>
              <a:t> </a:t>
            </a:r>
            <a:endParaRPr lang="en-GB" b="1" dirty="0">
              <a:solidFill>
                <a:srgbClr val="00A144"/>
              </a:solidFill>
            </a:endParaRPr>
          </a:p>
        </p:txBody>
      </p:sp>
      <p:sp>
        <p:nvSpPr>
          <p:cNvPr id="2" name="Segnaposto numero diapositiva 1">
            <a:extLst>
              <a:ext uri="{FF2B5EF4-FFF2-40B4-BE49-F238E27FC236}">
                <a16:creationId xmlns:a16="http://schemas.microsoft.com/office/drawing/2014/main" id="{407B4A9D-3DBA-4C91-9A10-1A0784A6E867}"/>
              </a:ext>
            </a:extLst>
          </p:cNvPr>
          <p:cNvSpPr>
            <a:spLocks noGrp="1"/>
          </p:cNvSpPr>
          <p:nvPr>
            <p:ph type="sldNum" sz="quarter" idx="4"/>
          </p:nvPr>
        </p:nvSpPr>
        <p:spPr/>
        <p:txBody>
          <a:bodyPr/>
          <a:lstStyle/>
          <a:p>
            <a:fld id="{7F52DD0D-A11A-45D1-8D6F-1B6BAF5CC336}" type="slidenum">
              <a:rPr lang="en-GB" smtClean="0"/>
              <a:pPr/>
              <a:t>26</a:t>
            </a:fld>
            <a:endParaRPr lang="en-GB" dirty="0"/>
          </a:p>
        </p:txBody>
      </p:sp>
      <p:sp>
        <p:nvSpPr>
          <p:cNvPr id="5" name="Text Placeholder 4">
            <a:extLst>
              <a:ext uri="{FF2B5EF4-FFF2-40B4-BE49-F238E27FC236}">
                <a16:creationId xmlns:a16="http://schemas.microsoft.com/office/drawing/2014/main" id="{FF6C809C-4968-2847-91BB-4AF0621F2CE7}"/>
              </a:ext>
            </a:extLst>
          </p:cNvPr>
          <p:cNvSpPr>
            <a:spLocks noGrp="1"/>
          </p:cNvSpPr>
          <p:nvPr>
            <p:ph type="body" sz="quarter" idx="14"/>
          </p:nvPr>
        </p:nvSpPr>
        <p:spPr>
          <a:xfrm>
            <a:off x="594710" y="1383709"/>
            <a:ext cx="11286980" cy="5569173"/>
          </a:xfrm>
        </p:spPr>
        <p:txBody>
          <a:bodyPr>
            <a:normAutofit/>
          </a:bodyPr>
          <a:lstStyle/>
          <a:p>
            <a:pPr>
              <a:lnSpc>
                <a:spcPct val="120000"/>
              </a:lnSpc>
              <a:spcBef>
                <a:spcPts val="600"/>
              </a:spcBef>
              <a:spcAft>
                <a:spcPts val="600"/>
              </a:spcAft>
            </a:pPr>
            <a:endParaRPr lang="en-IT" sz="2800" dirty="0"/>
          </a:p>
          <a:p>
            <a:pPr marL="457200" indent="-457200">
              <a:lnSpc>
                <a:spcPct val="120000"/>
              </a:lnSpc>
              <a:spcBef>
                <a:spcPts val="600"/>
              </a:spcBef>
              <a:spcAft>
                <a:spcPts val="600"/>
              </a:spcAft>
              <a:buFont typeface="Arial" panose="020B0604020202020204" pitchFamily="34" charset="0"/>
              <a:buChar char="•"/>
            </a:pPr>
            <a:r>
              <a:rPr lang="en-IT" sz="2800" dirty="0"/>
              <a:t>Random Forest classification model </a:t>
            </a:r>
          </a:p>
          <a:p>
            <a:pPr marL="1143000" lvl="1" indent="-457200">
              <a:lnSpc>
                <a:spcPct val="120000"/>
              </a:lnSpc>
              <a:spcBef>
                <a:spcPts val="600"/>
              </a:spcBef>
              <a:spcAft>
                <a:spcPts val="600"/>
              </a:spcAft>
            </a:pPr>
            <a:r>
              <a:rPr lang="en-IT" sz="2800" dirty="0"/>
              <a:t>Input: current Instantiation Level (IL) and average per-VNF CPU load</a:t>
            </a:r>
          </a:p>
          <a:p>
            <a:pPr marL="1143000" lvl="1" indent="-457200">
              <a:lnSpc>
                <a:spcPct val="120000"/>
              </a:lnSpc>
              <a:spcBef>
                <a:spcPts val="600"/>
              </a:spcBef>
              <a:spcAft>
                <a:spcPts val="600"/>
              </a:spcAft>
            </a:pPr>
            <a:r>
              <a:rPr lang="en-IT" sz="2800" dirty="0"/>
              <a:t>Output: IL to apply</a:t>
            </a:r>
          </a:p>
          <a:p>
            <a:pPr marL="1143000" lvl="1" indent="-457200">
              <a:lnSpc>
                <a:spcPct val="120000"/>
              </a:lnSpc>
              <a:spcBef>
                <a:spcPts val="600"/>
              </a:spcBef>
              <a:spcAft>
                <a:spcPts val="600"/>
              </a:spcAft>
            </a:pPr>
            <a:endParaRPr lang="en-IT" sz="2800" dirty="0"/>
          </a:p>
          <a:p>
            <a:pPr lvl="1" indent="0">
              <a:lnSpc>
                <a:spcPct val="120000"/>
              </a:lnSpc>
              <a:spcBef>
                <a:spcPts val="600"/>
              </a:spcBef>
              <a:spcAft>
                <a:spcPts val="600"/>
              </a:spcAft>
              <a:buNone/>
            </a:pPr>
            <a:endParaRPr lang="en-IT" sz="2800" dirty="0"/>
          </a:p>
          <a:p>
            <a:pPr marL="457200" indent="-457200">
              <a:lnSpc>
                <a:spcPct val="120000"/>
              </a:lnSpc>
              <a:spcBef>
                <a:spcPts val="600"/>
              </a:spcBef>
              <a:spcAft>
                <a:spcPts val="600"/>
              </a:spcAft>
              <a:buFont typeface="Arial" panose="020B0604020202020204" pitchFamily="34" charset="0"/>
              <a:buChar char="•"/>
            </a:pPr>
            <a:r>
              <a:rPr lang="en-IT" sz="2800" dirty="0"/>
              <a:t>Model training and inference model creation </a:t>
            </a:r>
          </a:p>
        </p:txBody>
      </p:sp>
      <p:sp>
        <p:nvSpPr>
          <p:cNvPr id="7" name="Slide Number Placeholder 5">
            <a:extLst>
              <a:ext uri="{FF2B5EF4-FFF2-40B4-BE49-F238E27FC236}">
                <a16:creationId xmlns:a16="http://schemas.microsoft.com/office/drawing/2014/main" id="{74633467-202E-C848-B381-340581FA453D}"/>
              </a:ext>
            </a:extLst>
          </p:cNvPr>
          <p:cNvSpPr txBox="1">
            <a:spLocks/>
          </p:cNvSpPr>
          <p:nvPr/>
        </p:nvSpPr>
        <p:spPr>
          <a:xfrm>
            <a:off x="11346986" y="6490836"/>
            <a:ext cx="766544" cy="365125"/>
          </a:xfrm>
          <a:prstGeom prst="rect">
            <a:avLst/>
          </a:prstGeom>
        </p:spPr>
        <p:txBody>
          <a:bodyPr vert="horz" lIns="0" tIns="0" rIns="0" bIns="0" rtlCol="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ln w="19050" cmpd="sng">
                  <a:noFill/>
                </a:ln>
                <a:solidFill>
                  <a:schemeClr val="bg1"/>
                </a:solidFill>
                <a:latin typeface="Arial Black"/>
                <a:cs typeface="Arial Black"/>
              </a:rPr>
              <a:t>19</a:t>
            </a:r>
          </a:p>
        </p:txBody>
      </p:sp>
      <p:grpSp>
        <p:nvGrpSpPr>
          <p:cNvPr id="21" name="Group 20">
            <a:extLst>
              <a:ext uri="{FF2B5EF4-FFF2-40B4-BE49-F238E27FC236}">
                <a16:creationId xmlns:a16="http://schemas.microsoft.com/office/drawing/2014/main" id="{EBEFAEC1-66F3-614A-B8AF-BA718C14CF04}"/>
              </a:ext>
            </a:extLst>
          </p:cNvPr>
          <p:cNvGrpSpPr/>
          <p:nvPr/>
        </p:nvGrpSpPr>
        <p:grpSpPr>
          <a:xfrm>
            <a:off x="2014781" y="4033813"/>
            <a:ext cx="8179862" cy="1172817"/>
            <a:chOff x="1884798" y="3508514"/>
            <a:chExt cx="8179862" cy="1172817"/>
          </a:xfrm>
        </p:grpSpPr>
        <p:sp>
          <p:nvSpPr>
            <p:cNvPr id="16" name="TextBox 15">
              <a:extLst>
                <a:ext uri="{FF2B5EF4-FFF2-40B4-BE49-F238E27FC236}">
                  <a16:creationId xmlns:a16="http://schemas.microsoft.com/office/drawing/2014/main" id="{420CB560-CE02-7541-9425-0817242DBD08}"/>
                </a:ext>
              </a:extLst>
            </p:cNvPr>
            <p:cNvSpPr txBox="1"/>
            <p:nvPr/>
          </p:nvSpPr>
          <p:spPr>
            <a:xfrm>
              <a:off x="3226823" y="3525769"/>
              <a:ext cx="1855466" cy="400110"/>
            </a:xfrm>
            <a:prstGeom prst="rect">
              <a:avLst/>
            </a:prstGeom>
            <a:noFill/>
          </p:spPr>
          <p:txBody>
            <a:bodyPr wrap="square" rtlCol="0">
              <a:spAutoFit/>
            </a:bodyPr>
            <a:lstStyle/>
            <a:p>
              <a:r>
                <a:rPr lang="en-GB" sz="2000" dirty="0"/>
                <a:t>a</a:t>
              </a:r>
              <a:r>
                <a:rPr lang="en-IT" sz="2000" dirty="0"/>
                <a:t>ve. CPU load</a:t>
              </a:r>
            </a:p>
          </p:txBody>
        </p:sp>
        <p:sp>
          <p:nvSpPr>
            <p:cNvPr id="17" name="TextBox 16">
              <a:extLst>
                <a:ext uri="{FF2B5EF4-FFF2-40B4-BE49-F238E27FC236}">
                  <a16:creationId xmlns:a16="http://schemas.microsoft.com/office/drawing/2014/main" id="{E891B91B-35A3-744C-89A8-1FF401180585}"/>
                </a:ext>
              </a:extLst>
            </p:cNvPr>
            <p:cNvSpPr txBox="1"/>
            <p:nvPr/>
          </p:nvSpPr>
          <p:spPr>
            <a:xfrm>
              <a:off x="1884798" y="3966402"/>
              <a:ext cx="3475710" cy="400110"/>
            </a:xfrm>
            <a:prstGeom prst="rect">
              <a:avLst/>
            </a:prstGeom>
            <a:noFill/>
          </p:spPr>
          <p:txBody>
            <a:bodyPr wrap="square" rtlCol="0">
              <a:spAutoFit/>
            </a:bodyPr>
            <a:lstStyle/>
            <a:p>
              <a:r>
                <a:rPr lang="it-IT" sz="2000" dirty="0" err="1"/>
                <a:t>current</a:t>
              </a:r>
              <a:r>
                <a:rPr lang="it-IT" sz="2000" dirty="0"/>
                <a:t> no. of VNF </a:t>
              </a:r>
              <a:r>
                <a:rPr lang="it-IT" sz="2000" dirty="0" err="1"/>
                <a:t>instances</a:t>
              </a:r>
              <a:endParaRPr lang="en-IT" sz="2000" dirty="0"/>
            </a:p>
          </p:txBody>
        </p:sp>
        <p:grpSp>
          <p:nvGrpSpPr>
            <p:cNvPr id="20" name="Group 19">
              <a:extLst>
                <a:ext uri="{FF2B5EF4-FFF2-40B4-BE49-F238E27FC236}">
                  <a16:creationId xmlns:a16="http://schemas.microsoft.com/office/drawing/2014/main" id="{C9971C14-9447-F640-A84C-69D323BE57CF}"/>
                </a:ext>
              </a:extLst>
            </p:cNvPr>
            <p:cNvGrpSpPr/>
            <p:nvPr/>
          </p:nvGrpSpPr>
          <p:grpSpPr>
            <a:xfrm>
              <a:off x="3975655" y="3508514"/>
              <a:ext cx="3613141" cy="1172817"/>
              <a:chOff x="3975655" y="3508514"/>
              <a:chExt cx="3613141" cy="1172817"/>
            </a:xfrm>
          </p:grpSpPr>
          <p:sp>
            <p:nvSpPr>
              <p:cNvPr id="12" name="Rectangle 11">
                <a:extLst>
                  <a:ext uri="{FF2B5EF4-FFF2-40B4-BE49-F238E27FC236}">
                    <a16:creationId xmlns:a16="http://schemas.microsoft.com/office/drawing/2014/main" id="{AA59D462-B70E-F34E-971E-09366AD5534F}"/>
                  </a:ext>
                </a:extLst>
              </p:cNvPr>
              <p:cNvSpPr/>
              <p:nvPr/>
            </p:nvSpPr>
            <p:spPr>
              <a:xfrm>
                <a:off x="4959630" y="3508514"/>
                <a:ext cx="1665178" cy="117281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2000" dirty="0">
                    <a:solidFill>
                      <a:schemeClr val="tx1"/>
                    </a:solidFill>
                  </a:rPr>
                  <a:t>Classification</a:t>
                </a:r>
                <a:br>
                  <a:rPr lang="en-IT" sz="2000" dirty="0">
                    <a:solidFill>
                      <a:schemeClr val="tx1"/>
                    </a:solidFill>
                  </a:rPr>
                </a:br>
                <a:r>
                  <a:rPr lang="en-IT" sz="2000" dirty="0">
                    <a:solidFill>
                      <a:schemeClr val="tx1"/>
                    </a:solidFill>
                  </a:rPr>
                  <a:t>Model</a:t>
                </a:r>
              </a:p>
            </p:txBody>
          </p:sp>
          <p:cxnSp>
            <p:nvCxnSpPr>
              <p:cNvPr id="14" name="Straight Arrow Connector 13">
                <a:extLst>
                  <a:ext uri="{FF2B5EF4-FFF2-40B4-BE49-F238E27FC236}">
                    <a16:creationId xmlns:a16="http://schemas.microsoft.com/office/drawing/2014/main" id="{F3F2F280-AAE7-3B49-AA92-820EE1B3AE7C}"/>
                  </a:ext>
                </a:extLst>
              </p:cNvPr>
              <p:cNvCxnSpPr/>
              <p:nvPr/>
            </p:nvCxnSpPr>
            <p:spPr>
              <a:xfrm>
                <a:off x="3975655" y="3875223"/>
                <a:ext cx="97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DB24B92-9404-344F-8EA1-4DE68AF7FC7F}"/>
                  </a:ext>
                </a:extLst>
              </p:cNvPr>
              <p:cNvCxnSpPr/>
              <p:nvPr/>
            </p:nvCxnSpPr>
            <p:spPr>
              <a:xfrm>
                <a:off x="3978970" y="4315854"/>
                <a:ext cx="97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45AE9A7-7FF7-4F49-9FE5-F851E70564F2}"/>
                  </a:ext>
                </a:extLst>
              </p:cNvPr>
              <p:cNvCxnSpPr/>
              <p:nvPr/>
            </p:nvCxnSpPr>
            <p:spPr>
              <a:xfrm>
                <a:off x="6616796" y="4094922"/>
                <a:ext cx="97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D679F6A0-7AB0-6945-9DB4-1549F2D5D818}"/>
                </a:ext>
              </a:extLst>
            </p:cNvPr>
            <p:cNvSpPr txBox="1"/>
            <p:nvPr/>
          </p:nvSpPr>
          <p:spPr>
            <a:xfrm>
              <a:off x="6588950" y="3735883"/>
              <a:ext cx="3475710" cy="400110"/>
            </a:xfrm>
            <a:prstGeom prst="rect">
              <a:avLst/>
            </a:prstGeom>
            <a:noFill/>
          </p:spPr>
          <p:txBody>
            <a:bodyPr wrap="square" rtlCol="0">
              <a:spAutoFit/>
            </a:bodyPr>
            <a:lstStyle/>
            <a:p>
              <a:r>
                <a:rPr lang="it-IT" sz="2000" dirty="0" err="1"/>
                <a:t>suitable</a:t>
              </a:r>
              <a:r>
                <a:rPr lang="it-IT" sz="2000" dirty="0"/>
                <a:t> no. of VNF </a:t>
              </a:r>
              <a:r>
                <a:rPr lang="it-IT" sz="2000" dirty="0" err="1"/>
                <a:t>instances</a:t>
              </a:r>
              <a:endParaRPr lang="en-IT" sz="2000" dirty="0"/>
            </a:p>
          </p:txBody>
        </p:sp>
      </p:grpSp>
      <p:sp>
        <p:nvSpPr>
          <p:cNvPr id="4" name="TextBox 3">
            <a:extLst>
              <a:ext uri="{FF2B5EF4-FFF2-40B4-BE49-F238E27FC236}">
                <a16:creationId xmlns:a16="http://schemas.microsoft.com/office/drawing/2014/main" id="{1CA14A9B-253A-A644-A9CA-CC1DB2805698}"/>
              </a:ext>
            </a:extLst>
          </p:cNvPr>
          <p:cNvSpPr txBox="1"/>
          <p:nvPr/>
        </p:nvSpPr>
        <p:spPr>
          <a:xfrm>
            <a:off x="9682843" y="-391886"/>
            <a:ext cx="184731" cy="369332"/>
          </a:xfrm>
          <a:prstGeom prst="rect">
            <a:avLst/>
          </a:prstGeom>
          <a:noFill/>
        </p:spPr>
        <p:txBody>
          <a:bodyPr wrap="none" rtlCol="0">
            <a:spAutoFit/>
          </a:bodyPr>
          <a:lstStyle/>
          <a:p>
            <a:endParaRPr lang="en-IT" dirty="0"/>
          </a:p>
        </p:txBody>
      </p:sp>
    </p:spTree>
    <p:extLst>
      <p:ext uri="{BB962C8B-B14F-4D97-AF65-F5344CB8AC3E}">
        <p14:creationId xmlns:p14="http://schemas.microsoft.com/office/powerpoint/2010/main" val="3944064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ctángulo redondeado 50">
            <a:extLst>
              <a:ext uri="{FF2B5EF4-FFF2-40B4-BE49-F238E27FC236}">
                <a16:creationId xmlns:a16="http://schemas.microsoft.com/office/drawing/2014/main" id="{F9D7C545-2E1E-4F85-9473-E38FA7B87585}"/>
              </a:ext>
            </a:extLst>
          </p:cNvPr>
          <p:cNvSpPr/>
          <p:nvPr/>
        </p:nvSpPr>
        <p:spPr>
          <a:xfrm>
            <a:off x="7328640" y="1495084"/>
            <a:ext cx="3651729" cy="4216032"/>
          </a:xfrm>
          <a:prstGeom prst="roundRect">
            <a:avLst>
              <a:gd name="adj" fmla="val 1413"/>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ttangolo 16">
            <a:extLst>
              <a:ext uri="{FF2B5EF4-FFF2-40B4-BE49-F238E27FC236}">
                <a16:creationId xmlns:a16="http://schemas.microsoft.com/office/drawing/2014/main" id="{2982F8B3-FB36-4EE6-955F-89A6F981B731}"/>
              </a:ext>
            </a:extLst>
          </p:cNvPr>
          <p:cNvSpPr/>
          <p:nvPr/>
        </p:nvSpPr>
        <p:spPr>
          <a:xfrm>
            <a:off x="7566177" y="2708002"/>
            <a:ext cx="3174183" cy="1771225"/>
          </a:xfrm>
          <a:prstGeom prst="rect">
            <a:avLst/>
          </a:prstGeom>
          <a:solidFill>
            <a:srgbClr val="EE7833"/>
          </a:solidFill>
          <a:ln>
            <a:solidFill>
              <a:schemeClr val="accent5"/>
            </a:solidFill>
          </a:ln>
        </p:spPr>
        <p:style>
          <a:lnRef idx="3">
            <a:schemeClr val="lt1"/>
          </a:lnRef>
          <a:fillRef idx="1">
            <a:schemeClr val="dk1"/>
          </a:fillRef>
          <a:effectRef idx="1">
            <a:schemeClr val="dk1"/>
          </a:effectRef>
          <a:fontRef idx="minor">
            <a:schemeClr val="lt1"/>
          </a:fontRef>
        </p:style>
        <p:txBody>
          <a:bodyPr rtlCol="0" anchor="ctr"/>
          <a:lstStyle/>
          <a:p>
            <a:pPr algn="r"/>
            <a:r>
              <a:rPr lang="it-IT" dirty="0">
                <a:solidFill>
                  <a:schemeClr val="bg1"/>
                </a:solidFill>
              </a:rPr>
              <a:t>5GROWTH</a:t>
            </a:r>
          </a:p>
          <a:p>
            <a:pPr algn="r"/>
            <a:r>
              <a:rPr lang="it-IT" dirty="0">
                <a:solidFill>
                  <a:schemeClr val="bg1"/>
                </a:solidFill>
              </a:rPr>
              <a:t>Service</a:t>
            </a:r>
          </a:p>
          <a:p>
            <a:pPr algn="r"/>
            <a:r>
              <a:rPr lang="it-IT" dirty="0">
                <a:solidFill>
                  <a:schemeClr val="bg1"/>
                </a:solidFill>
              </a:rPr>
              <a:t>Orchestrator</a:t>
            </a:r>
          </a:p>
        </p:txBody>
      </p:sp>
      <p:sp>
        <p:nvSpPr>
          <p:cNvPr id="78" name="Rettangolo 9">
            <a:extLst>
              <a:ext uri="{FF2B5EF4-FFF2-40B4-BE49-F238E27FC236}">
                <a16:creationId xmlns:a16="http://schemas.microsoft.com/office/drawing/2014/main" id="{C0476594-F832-4F2F-A5EF-A389CBFEF4CE}"/>
              </a:ext>
            </a:extLst>
          </p:cNvPr>
          <p:cNvSpPr/>
          <p:nvPr/>
        </p:nvSpPr>
        <p:spPr>
          <a:xfrm>
            <a:off x="7629539" y="2767796"/>
            <a:ext cx="1482946" cy="961051"/>
          </a:xfrm>
          <a:prstGeom prst="rect">
            <a:avLst/>
          </a:prstGeom>
          <a:solidFill>
            <a:srgbClr val="FFC8B7"/>
          </a:solidFill>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it-IT" sz="1000" b="1" dirty="0">
                <a:solidFill>
                  <a:schemeClr val="tx1"/>
                </a:solidFill>
              </a:rPr>
              <a:t>SLA manager</a:t>
            </a:r>
          </a:p>
        </p:txBody>
      </p:sp>
      <p:sp>
        <p:nvSpPr>
          <p:cNvPr id="3" name="Título 2"/>
          <p:cNvSpPr>
            <a:spLocks noGrp="1"/>
          </p:cNvSpPr>
          <p:nvPr>
            <p:ph type="title"/>
          </p:nvPr>
        </p:nvSpPr>
        <p:spPr>
          <a:xfrm>
            <a:off x="838200" y="287635"/>
            <a:ext cx="10800000" cy="1325563"/>
          </a:xfrm>
        </p:spPr>
        <p:txBody>
          <a:bodyPr>
            <a:normAutofit/>
          </a:bodyPr>
          <a:lstStyle/>
          <a:p>
            <a:r>
              <a:rPr lang="en-US" b="1" dirty="0">
                <a:solidFill>
                  <a:srgbClr val="00A144"/>
                </a:solidFill>
              </a:rPr>
              <a:t>System architecture and operational flow</a:t>
            </a:r>
          </a:p>
        </p:txBody>
      </p:sp>
      <p:sp>
        <p:nvSpPr>
          <p:cNvPr id="4" name="Marcador de número de diapositiva 3"/>
          <p:cNvSpPr>
            <a:spLocks noGrp="1"/>
          </p:cNvSpPr>
          <p:nvPr>
            <p:ph type="sldNum" sz="quarter" idx="4"/>
          </p:nvPr>
        </p:nvSpPr>
        <p:spPr>
          <a:xfrm>
            <a:off x="10946733" y="6376045"/>
            <a:ext cx="986973" cy="277200"/>
          </a:xfrm>
        </p:spPr>
        <p:txBody>
          <a:bodyPr/>
          <a:lstStyle/>
          <a:p>
            <a:fld id="{7F52DD0D-A11A-45D1-8D6F-1B6BAF5CC336}" type="slidenum">
              <a:rPr lang="en-GB" smtClean="0"/>
              <a:pPr/>
              <a:t>27</a:t>
            </a:fld>
            <a:endParaRPr lang="en-GB" dirty="0"/>
          </a:p>
        </p:txBody>
      </p:sp>
      <p:sp>
        <p:nvSpPr>
          <p:cNvPr id="21" name="Rettangolo 5">
            <a:extLst>
              <a:ext uri="{FF2B5EF4-FFF2-40B4-BE49-F238E27FC236}">
                <a16:creationId xmlns:a16="http://schemas.microsoft.com/office/drawing/2014/main" id="{C5E23354-7B02-42F9-A3A0-30E88A84F8BB}"/>
              </a:ext>
            </a:extLst>
          </p:cNvPr>
          <p:cNvSpPr/>
          <p:nvPr/>
        </p:nvSpPr>
        <p:spPr>
          <a:xfrm>
            <a:off x="1240628" y="2476930"/>
            <a:ext cx="3898946" cy="2002297"/>
          </a:xfrm>
          <a:prstGeom prst="rect">
            <a:avLst/>
          </a:prstGeom>
        </p:spPr>
        <p:style>
          <a:lnRef idx="1">
            <a:schemeClr val="accent6"/>
          </a:lnRef>
          <a:fillRef idx="2">
            <a:schemeClr val="accent6"/>
          </a:fillRef>
          <a:effectRef idx="1">
            <a:schemeClr val="accent6"/>
          </a:effectRef>
          <a:fontRef idx="minor">
            <a:schemeClr val="dk1"/>
          </a:fontRef>
        </p:style>
        <p:txBody>
          <a:bodyPr tIns="91440" rIns="2377440" rtlCol="0" anchor="t"/>
          <a:lstStyle/>
          <a:p>
            <a:pPr algn="ctr"/>
            <a:r>
              <a:rPr lang="it-IT" sz="1200" b="1" dirty="0">
                <a:solidFill>
                  <a:schemeClr val="tx1"/>
                </a:solidFill>
              </a:rPr>
              <a:t>AI/ML Platform</a:t>
            </a:r>
          </a:p>
        </p:txBody>
      </p:sp>
      <p:sp>
        <p:nvSpPr>
          <p:cNvPr id="22" name="Rettangolo 6">
            <a:extLst>
              <a:ext uri="{FF2B5EF4-FFF2-40B4-BE49-F238E27FC236}">
                <a16:creationId xmlns:a16="http://schemas.microsoft.com/office/drawing/2014/main" id="{9AA5D573-4EAE-4C9C-8F8B-0BE1F6400D55}"/>
              </a:ext>
            </a:extLst>
          </p:cNvPr>
          <p:cNvSpPr/>
          <p:nvPr/>
        </p:nvSpPr>
        <p:spPr>
          <a:xfrm>
            <a:off x="1278850" y="2842566"/>
            <a:ext cx="3621273" cy="1138568"/>
          </a:xfrm>
          <a:prstGeom prst="rect">
            <a:avLst/>
          </a:prstGeom>
          <a:solidFill>
            <a:srgbClr val="FFC000"/>
          </a:solidFill>
          <a:ln w="76200">
            <a:prstDash val="sysDash"/>
          </a:ln>
        </p:spPr>
        <p:style>
          <a:lnRef idx="2">
            <a:schemeClr val="accent6">
              <a:shade val="50000"/>
            </a:schemeClr>
          </a:lnRef>
          <a:fillRef idx="1">
            <a:schemeClr val="accent6"/>
          </a:fillRef>
          <a:effectRef idx="0">
            <a:schemeClr val="accent6"/>
          </a:effectRef>
          <a:fontRef idx="minor">
            <a:schemeClr val="lt1"/>
          </a:fontRef>
        </p:style>
        <p:txBody>
          <a:bodyPr tIns="36000" bIns="144000" rtlCol="0" anchor="t"/>
          <a:lstStyle/>
          <a:p>
            <a:pPr algn="ctr"/>
            <a:r>
              <a:rPr lang="it-IT" sz="1100">
                <a:solidFill>
                  <a:schemeClr val="tx1"/>
                </a:solidFill>
              </a:rPr>
              <a:t>YARN cluster manager</a:t>
            </a:r>
          </a:p>
        </p:txBody>
      </p:sp>
      <p:sp>
        <p:nvSpPr>
          <p:cNvPr id="23" name="Rettangolo 7">
            <a:extLst>
              <a:ext uri="{FF2B5EF4-FFF2-40B4-BE49-F238E27FC236}">
                <a16:creationId xmlns:a16="http://schemas.microsoft.com/office/drawing/2014/main" id="{A04B467B-6EB9-4064-AD47-256CCBCCEFCA}"/>
              </a:ext>
            </a:extLst>
          </p:cNvPr>
          <p:cNvSpPr/>
          <p:nvPr/>
        </p:nvSpPr>
        <p:spPr>
          <a:xfrm>
            <a:off x="1969944" y="3514470"/>
            <a:ext cx="1320164" cy="360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00000" rtlCol="0" anchor="ctr"/>
          <a:lstStyle/>
          <a:p>
            <a:pPr algn="ctr"/>
            <a:r>
              <a:rPr lang="it-IT" sz="1000" b="1"/>
              <a:t>Spark</a:t>
            </a:r>
          </a:p>
        </p:txBody>
      </p:sp>
      <p:sp>
        <p:nvSpPr>
          <p:cNvPr id="24" name="Rettangolo 8">
            <a:extLst>
              <a:ext uri="{FF2B5EF4-FFF2-40B4-BE49-F238E27FC236}">
                <a16:creationId xmlns:a16="http://schemas.microsoft.com/office/drawing/2014/main" id="{96369E64-5609-4ADE-BCCD-BE66D2A4B4C8}"/>
              </a:ext>
            </a:extLst>
          </p:cNvPr>
          <p:cNvSpPr/>
          <p:nvPr/>
        </p:nvSpPr>
        <p:spPr>
          <a:xfrm>
            <a:off x="1337952" y="3999819"/>
            <a:ext cx="3562172" cy="4468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tIns="180000" rIns="90000" rtlCol="0" anchor="ctr"/>
          <a:lstStyle/>
          <a:p>
            <a:pPr algn="ctr"/>
            <a:r>
              <a:rPr lang="it-IT" sz="1000" b="1">
                <a:solidFill>
                  <a:schemeClr val="bg1"/>
                </a:solidFill>
              </a:rPr>
              <a:t>Interface Manager</a:t>
            </a:r>
          </a:p>
          <a:p>
            <a:pPr algn="ctr"/>
            <a:endParaRPr lang="it-IT" sz="1000" b="1">
              <a:solidFill>
                <a:schemeClr val="bg1"/>
              </a:solidFill>
            </a:endParaRPr>
          </a:p>
        </p:txBody>
      </p:sp>
      <p:sp>
        <p:nvSpPr>
          <p:cNvPr id="25" name="Rettangolo 9">
            <a:extLst>
              <a:ext uri="{FF2B5EF4-FFF2-40B4-BE49-F238E27FC236}">
                <a16:creationId xmlns:a16="http://schemas.microsoft.com/office/drawing/2014/main" id="{C0476594-F832-4F2F-A5EF-A389CBFEF4CE}"/>
              </a:ext>
            </a:extLst>
          </p:cNvPr>
          <p:cNvSpPr/>
          <p:nvPr/>
        </p:nvSpPr>
        <p:spPr>
          <a:xfrm>
            <a:off x="1969944" y="3098148"/>
            <a:ext cx="1168827" cy="3803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000" b="1" dirty="0"/>
              <a:t>BigDL</a:t>
            </a:r>
          </a:p>
        </p:txBody>
      </p:sp>
      <p:sp>
        <p:nvSpPr>
          <p:cNvPr id="26" name="Rettangolo 10">
            <a:extLst>
              <a:ext uri="{FF2B5EF4-FFF2-40B4-BE49-F238E27FC236}">
                <a16:creationId xmlns:a16="http://schemas.microsoft.com/office/drawing/2014/main" id="{0AC62122-3E71-45E5-91A9-FE03648F7630}"/>
              </a:ext>
            </a:extLst>
          </p:cNvPr>
          <p:cNvSpPr/>
          <p:nvPr/>
        </p:nvSpPr>
        <p:spPr>
          <a:xfrm>
            <a:off x="3326644" y="3081267"/>
            <a:ext cx="1533120" cy="8094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1000" b="1"/>
              <a:t>Ray</a:t>
            </a:r>
          </a:p>
        </p:txBody>
      </p:sp>
      <p:sp>
        <p:nvSpPr>
          <p:cNvPr id="31" name="Rettangolo 19">
            <a:extLst>
              <a:ext uri="{FF2B5EF4-FFF2-40B4-BE49-F238E27FC236}">
                <a16:creationId xmlns:a16="http://schemas.microsoft.com/office/drawing/2014/main" id="{543585BD-D5A2-4F09-9226-1D9E67875C7B}"/>
              </a:ext>
            </a:extLst>
          </p:cNvPr>
          <p:cNvSpPr/>
          <p:nvPr/>
        </p:nvSpPr>
        <p:spPr>
          <a:xfrm>
            <a:off x="2687584" y="3572356"/>
            <a:ext cx="425261" cy="2448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700" dirty="0"/>
              <a:t>MLlib</a:t>
            </a:r>
          </a:p>
        </p:txBody>
      </p:sp>
      <p:sp>
        <p:nvSpPr>
          <p:cNvPr id="32" name="Cilindro 8">
            <a:extLst>
              <a:ext uri="{FF2B5EF4-FFF2-40B4-BE49-F238E27FC236}">
                <a16:creationId xmlns:a16="http://schemas.microsoft.com/office/drawing/2014/main" id="{A32EF1C4-6B96-446C-984A-A9F961BD70CA}"/>
              </a:ext>
            </a:extLst>
          </p:cNvPr>
          <p:cNvSpPr/>
          <p:nvPr/>
        </p:nvSpPr>
        <p:spPr>
          <a:xfrm>
            <a:off x="1331202" y="2887087"/>
            <a:ext cx="605047" cy="1067655"/>
          </a:xfrm>
          <a:prstGeom prst="can">
            <a:avLst/>
          </a:prstGeom>
          <a:solidFill>
            <a:srgbClr val="4489EB">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a:p>
        </p:txBody>
      </p:sp>
      <p:sp>
        <p:nvSpPr>
          <p:cNvPr id="33" name="Rettangolo 5">
            <a:extLst>
              <a:ext uri="{FF2B5EF4-FFF2-40B4-BE49-F238E27FC236}">
                <a16:creationId xmlns:a16="http://schemas.microsoft.com/office/drawing/2014/main" id="{34838250-5A01-467D-BA9A-B9B9B1A90D35}"/>
              </a:ext>
            </a:extLst>
          </p:cNvPr>
          <p:cNvSpPr/>
          <p:nvPr/>
        </p:nvSpPr>
        <p:spPr>
          <a:xfrm>
            <a:off x="2438563" y="4320708"/>
            <a:ext cx="1330252" cy="1259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900" dirty="0"/>
              <a:t>AI/ML model register</a:t>
            </a:r>
          </a:p>
        </p:txBody>
      </p:sp>
      <p:sp>
        <p:nvSpPr>
          <p:cNvPr id="34" name="Rettangolo 7">
            <a:extLst>
              <a:ext uri="{FF2B5EF4-FFF2-40B4-BE49-F238E27FC236}">
                <a16:creationId xmlns:a16="http://schemas.microsoft.com/office/drawing/2014/main" id="{C6F702B4-C5FC-4E82-8483-D205B4542651}"/>
              </a:ext>
            </a:extLst>
          </p:cNvPr>
          <p:cNvSpPr/>
          <p:nvPr/>
        </p:nvSpPr>
        <p:spPr>
          <a:xfrm>
            <a:off x="1337952" y="3572356"/>
            <a:ext cx="591634" cy="3332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700" dirty="0">
                <a:solidFill>
                  <a:schemeClr val="bg1"/>
                </a:solidFill>
              </a:rPr>
              <a:t>AI/ML param. register</a:t>
            </a:r>
          </a:p>
        </p:txBody>
      </p:sp>
      <p:sp>
        <p:nvSpPr>
          <p:cNvPr id="35" name="Rettangolo 37">
            <a:extLst>
              <a:ext uri="{FF2B5EF4-FFF2-40B4-BE49-F238E27FC236}">
                <a16:creationId xmlns:a16="http://schemas.microsoft.com/office/drawing/2014/main" id="{1898955E-2FDA-4A25-A478-F78755F42FB6}"/>
              </a:ext>
            </a:extLst>
          </p:cNvPr>
          <p:cNvSpPr/>
          <p:nvPr/>
        </p:nvSpPr>
        <p:spPr>
          <a:xfrm>
            <a:off x="1377331" y="3071735"/>
            <a:ext cx="512789" cy="46443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700"/>
              <a:t>HDFS dataset storage</a:t>
            </a:r>
          </a:p>
        </p:txBody>
      </p:sp>
      <p:pic>
        <p:nvPicPr>
          <p:cNvPr id="37" name="Picture 7" descr="A person wearing a costume&#10;&#10;Description automatically generated">
            <a:extLst>
              <a:ext uri="{FF2B5EF4-FFF2-40B4-BE49-F238E27FC236}">
                <a16:creationId xmlns:a16="http://schemas.microsoft.com/office/drawing/2014/main" id="{7282BA49-2642-4BA0-9DBF-E14C97DD706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90108" y="1414621"/>
            <a:ext cx="525583" cy="713005"/>
          </a:xfrm>
          <a:prstGeom prst="rect">
            <a:avLst/>
          </a:prstGeom>
        </p:spPr>
      </p:pic>
      <p:sp>
        <p:nvSpPr>
          <p:cNvPr id="38" name="Rectangle 5">
            <a:extLst>
              <a:ext uri="{FF2B5EF4-FFF2-40B4-BE49-F238E27FC236}">
                <a16:creationId xmlns:a16="http://schemas.microsoft.com/office/drawing/2014/main" id="{1B518345-2010-413A-B710-ECBD2B4BCF80}"/>
              </a:ext>
            </a:extLst>
          </p:cNvPr>
          <p:cNvSpPr/>
          <p:nvPr/>
        </p:nvSpPr>
        <p:spPr>
          <a:xfrm>
            <a:off x="3815691" y="2578673"/>
            <a:ext cx="1082087" cy="18912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900"/>
              <a:t>ML lifecycle Mng</a:t>
            </a:r>
          </a:p>
        </p:txBody>
      </p:sp>
      <p:cxnSp>
        <p:nvCxnSpPr>
          <p:cNvPr id="39" name="Straight Connector 11">
            <a:extLst>
              <a:ext uri="{FF2B5EF4-FFF2-40B4-BE49-F238E27FC236}">
                <a16:creationId xmlns:a16="http://schemas.microsoft.com/office/drawing/2014/main" id="{1860EE3D-EB37-4E03-A510-0F07975B0A27}"/>
              </a:ext>
            </a:extLst>
          </p:cNvPr>
          <p:cNvCxnSpPr/>
          <p:nvPr/>
        </p:nvCxnSpPr>
        <p:spPr>
          <a:xfrm>
            <a:off x="4686212" y="2459768"/>
            <a:ext cx="0" cy="12412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0" name="Elbow Connector 20">
            <a:extLst>
              <a:ext uri="{FF2B5EF4-FFF2-40B4-BE49-F238E27FC236}">
                <a16:creationId xmlns:a16="http://schemas.microsoft.com/office/drawing/2014/main" id="{B1B14D1D-E733-485B-A95D-F080B3E3CC5A}"/>
              </a:ext>
            </a:extLst>
          </p:cNvPr>
          <p:cNvCxnSpPr>
            <a:cxnSpLocks/>
            <a:stCxn id="38" idx="3"/>
          </p:cNvCxnSpPr>
          <p:nvPr/>
        </p:nvCxnSpPr>
        <p:spPr>
          <a:xfrm flipH="1">
            <a:off x="3768815" y="2673236"/>
            <a:ext cx="1128963" cy="1722678"/>
          </a:xfrm>
          <a:prstGeom prst="bentConnector4">
            <a:avLst>
              <a:gd name="adj1" fmla="val -11003"/>
              <a:gd name="adj2" fmla="val 83697"/>
            </a:avLst>
          </a:prstGeom>
          <a:ln w="31750"/>
        </p:spPr>
        <p:style>
          <a:lnRef idx="1">
            <a:schemeClr val="accent1"/>
          </a:lnRef>
          <a:fillRef idx="0">
            <a:schemeClr val="accent1"/>
          </a:fillRef>
          <a:effectRef idx="0">
            <a:schemeClr val="accent1"/>
          </a:effectRef>
          <a:fontRef idx="minor">
            <a:schemeClr val="tx1"/>
          </a:fontRef>
        </p:style>
      </p:cxnSp>
      <p:sp>
        <p:nvSpPr>
          <p:cNvPr id="44" name="Rettangolo 5">
            <a:extLst>
              <a:ext uri="{FF2B5EF4-FFF2-40B4-BE49-F238E27FC236}">
                <a16:creationId xmlns:a16="http://schemas.microsoft.com/office/drawing/2014/main" id="{C5E23354-7B02-42F9-A3A0-30E88A84F8BB}"/>
              </a:ext>
            </a:extLst>
          </p:cNvPr>
          <p:cNvSpPr/>
          <p:nvPr/>
        </p:nvSpPr>
        <p:spPr>
          <a:xfrm>
            <a:off x="1240628" y="4823637"/>
            <a:ext cx="3809506" cy="748472"/>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tIns="0" rIns="0" rtlCol="0" anchor="ctr"/>
          <a:lstStyle/>
          <a:p>
            <a:pPr algn="ctr"/>
            <a:r>
              <a:rPr lang="it-IT" sz="1200" b="1" dirty="0">
                <a:solidFill>
                  <a:schemeClr val="tx1"/>
                </a:solidFill>
              </a:rPr>
              <a:t>5GROWTH Vertical-</a:t>
            </a:r>
            <a:r>
              <a:rPr lang="it-IT" sz="1200" b="1" dirty="0" err="1">
                <a:solidFill>
                  <a:schemeClr val="tx1"/>
                </a:solidFill>
              </a:rPr>
              <a:t>oriented</a:t>
            </a:r>
            <a:r>
              <a:rPr lang="it-IT" sz="1200" b="1" dirty="0">
                <a:solidFill>
                  <a:schemeClr val="tx1"/>
                </a:solidFill>
              </a:rPr>
              <a:t> Monitoring System</a:t>
            </a:r>
          </a:p>
        </p:txBody>
      </p:sp>
      <p:sp>
        <p:nvSpPr>
          <p:cNvPr id="45" name="Rettangolo 5">
            <a:extLst>
              <a:ext uri="{FF2B5EF4-FFF2-40B4-BE49-F238E27FC236}">
                <a16:creationId xmlns:a16="http://schemas.microsoft.com/office/drawing/2014/main" id="{C5E23354-7B02-42F9-A3A0-30E88A84F8BB}"/>
              </a:ext>
            </a:extLst>
          </p:cNvPr>
          <p:cNvSpPr/>
          <p:nvPr/>
        </p:nvSpPr>
        <p:spPr>
          <a:xfrm>
            <a:off x="1265616" y="5945587"/>
            <a:ext cx="9474743" cy="748472"/>
          </a:xfrm>
          <a:prstGeom prst="rect">
            <a:avLst/>
          </a:prstGeom>
          <a:solidFill>
            <a:srgbClr val="EE7833"/>
          </a:solidFill>
        </p:spPr>
        <p:style>
          <a:lnRef idx="1">
            <a:schemeClr val="accent6"/>
          </a:lnRef>
          <a:fillRef idx="2">
            <a:schemeClr val="accent6"/>
          </a:fillRef>
          <a:effectRef idx="1">
            <a:schemeClr val="accent6"/>
          </a:effectRef>
          <a:fontRef idx="minor">
            <a:schemeClr val="dk1"/>
          </a:fontRef>
        </p:style>
        <p:txBody>
          <a:bodyPr tIns="0" rIns="0" rtlCol="0" anchor="ctr"/>
          <a:lstStyle/>
          <a:p>
            <a:pPr algn="ctr"/>
            <a:r>
              <a:rPr lang="it-IT" sz="1600" b="1" dirty="0">
                <a:solidFill>
                  <a:schemeClr val="tx1"/>
                </a:solidFill>
              </a:rPr>
              <a:t>Infrastructure</a:t>
            </a:r>
          </a:p>
        </p:txBody>
      </p:sp>
      <p:sp>
        <p:nvSpPr>
          <p:cNvPr id="46" name="Rectángulo 45"/>
          <p:cNvSpPr/>
          <p:nvPr/>
        </p:nvSpPr>
        <p:spPr>
          <a:xfrm>
            <a:off x="2574515" y="6041680"/>
            <a:ext cx="808837" cy="472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VM</a:t>
            </a:r>
          </a:p>
        </p:txBody>
      </p:sp>
      <p:sp>
        <p:nvSpPr>
          <p:cNvPr id="47" name="Rectángulo 46"/>
          <p:cNvSpPr/>
          <p:nvPr/>
        </p:nvSpPr>
        <p:spPr>
          <a:xfrm>
            <a:off x="2938576" y="6169020"/>
            <a:ext cx="808837" cy="472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VM</a:t>
            </a:r>
          </a:p>
        </p:txBody>
      </p:sp>
      <p:cxnSp>
        <p:nvCxnSpPr>
          <p:cNvPr id="49" name="Conector recto 48"/>
          <p:cNvCxnSpPr/>
          <p:nvPr/>
        </p:nvCxnSpPr>
        <p:spPr>
          <a:xfrm>
            <a:off x="4004454" y="6169020"/>
            <a:ext cx="10977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4156854" y="6321420"/>
            <a:ext cx="10977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CuadroTexto 50"/>
          <p:cNvSpPr txBox="1"/>
          <p:nvPr/>
        </p:nvSpPr>
        <p:spPr>
          <a:xfrm>
            <a:off x="4144208" y="6296173"/>
            <a:ext cx="970137" cy="261610"/>
          </a:xfrm>
          <a:prstGeom prst="rect">
            <a:avLst/>
          </a:prstGeom>
          <a:noFill/>
        </p:spPr>
        <p:txBody>
          <a:bodyPr wrap="none" rtlCol="0">
            <a:spAutoFit/>
          </a:bodyPr>
          <a:lstStyle/>
          <a:p>
            <a:r>
              <a:rPr lang="en-US" sz="1050" dirty="0">
                <a:solidFill>
                  <a:schemeClr val="bg1"/>
                </a:solidFill>
              </a:rPr>
              <a:t>Logical Links</a:t>
            </a:r>
          </a:p>
        </p:txBody>
      </p:sp>
      <p:sp>
        <p:nvSpPr>
          <p:cNvPr id="62" name="Rettangolo 16">
            <a:extLst>
              <a:ext uri="{FF2B5EF4-FFF2-40B4-BE49-F238E27FC236}">
                <a16:creationId xmlns:a16="http://schemas.microsoft.com/office/drawing/2014/main" id="{2982F8B3-FB36-4EE6-955F-89A6F981B731}"/>
              </a:ext>
            </a:extLst>
          </p:cNvPr>
          <p:cNvSpPr/>
          <p:nvPr/>
        </p:nvSpPr>
        <p:spPr>
          <a:xfrm>
            <a:off x="7566177" y="1610900"/>
            <a:ext cx="3174183" cy="836621"/>
          </a:xfrm>
          <a:prstGeom prst="rect">
            <a:avLst/>
          </a:prstGeom>
          <a:solidFill>
            <a:srgbClr val="EE7833"/>
          </a:solidFill>
          <a:ln>
            <a:solidFill>
              <a:schemeClr val="accent5"/>
            </a:solidFill>
          </a:ln>
        </p:spPr>
        <p:style>
          <a:lnRef idx="3">
            <a:schemeClr val="lt1"/>
          </a:lnRef>
          <a:fillRef idx="1">
            <a:schemeClr val="dk1"/>
          </a:fillRef>
          <a:effectRef idx="1">
            <a:schemeClr val="dk1"/>
          </a:effectRef>
          <a:fontRef idx="minor">
            <a:schemeClr val="lt1"/>
          </a:fontRef>
        </p:style>
        <p:txBody>
          <a:bodyPr rtlCol="0" anchor="ctr"/>
          <a:lstStyle/>
          <a:p>
            <a:pPr algn="ctr"/>
            <a:r>
              <a:rPr lang="it-IT" dirty="0">
                <a:solidFill>
                  <a:schemeClr val="bg1"/>
                </a:solidFill>
              </a:rPr>
              <a:t>5GROWTH Vertical Entry Point</a:t>
            </a:r>
          </a:p>
        </p:txBody>
      </p:sp>
      <p:sp>
        <p:nvSpPr>
          <p:cNvPr id="69" name="Rettangolo 16">
            <a:extLst>
              <a:ext uri="{FF2B5EF4-FFF2-40B4-BE49-F238E27FC236}">
                <a16:creationId xmlns:a16="http://schemas.microsoft.com/office/drawing/2014/main" id="{2982F8B3-FB36-4EE6-955F-89A6F981B731}"/>
              </a:ext>
            </a:extLst>
          </p:cNvPr>
          <p:cNvSpPr/>
          <p:nvPr/>
        </p:nvSpPr>
        <p:spPr>
          <a:xfrm>
            <a:off x="7566177" y="4719606"/>
            <a:ext cx="3174183" cy="836621"/>
          </a:xfrm>
          <a:prstGeom prst="rect">
            <a:avLst/>
          </a:prstGeom>
          <a:solidFill>
            <a:srgbClr val="EE7833"/>
          </a:solidFill>
          <a:ln>
            <a:solidFill>
              <a:schemeClr val="accent5"/>
            </a:solidFill>
          </a:ln>
        </p:spPr>
        <p:style>
          <a:lnRef idx="3">
            <a:schemeClr val="lt1"/>
          </a:lnRef>
          <a:fillRef idx="1">
            <a:schemeClr val="dk1"/>
          </a:fillRef>
          <a:effectRef idx="1">
            <a:schemeClr val="dk1"/>
          </a:effectRef>
          <a:fontRef idx="minor">
            <a:schemeClr val="lt1"/>
          </a:fontRef>
        </p:style>
        <p:txBody>
          <a:bodyPr rtlCol="0" anchor="ctr"/>
          <a:lstStyle/>
          <a:p>
            <a:pPr algn="ctr"/>
            <a:r>
              <a:rPr lang="it-IT" dirty="0">
                <a:solidFill>
                  <a:schemeClr val="bg1"/>
                </a:solidFill>
              </a:rPr>
              <a:t>5GROWTH Resource Layer</a:t>
            </a:r>
          </a:p>
        </p:txBody>
      </p:sp>
      <p:sp>
        <p:nvSpPr>
          <p:cNvPr id="71" name="Rettangolo 5">
            <a:extLst>
              <a:ext uri="{FF2B5EF4-FFF2-40B4-BE49-F238E27FC236}">
                <a16:creationId xmlns:a16="http://schemas.microsoft.com/office/drawing/2014/main" id="{C5E23354-7B02-42F9-A3A0-30E88A84F8BB}"/>
              </a:ext>
            </a:extLst>
          </p:cNvPr>
          <p:cNvSpPr/>
          <p:nvPr/>
        </p:nvSpPr>
        <p:spPr>
          <a:xfrm>
            <a:off x="5993117" y="4193018"/>
            <a:ext cx="861296" cy="748472"/>
          </a:xfrm>
          <a:prstGeom prst="rect">
            <a:avLst/>
          </a:prstGeom>
          <a:solidFill>
            <a:srgbClr val="FF9933"/>
          </a:solidFill>
        </p:spPr>
        <p:style>
          <a:lnRef idx="1">
            <a:schemeClr val="accent6"/>
          </a:lnRef>
          <a:fillRef idx="2">
            <a:schemeClr val="accent6"/>
          </a:fillRef>
          <a:effectRef idx="1">
            <a:schemeClr val="accent6"/>
          </a:effectRef>
          <a:fontRef idx="minor">
            <a:schemeClr val="dk1"/>
          </a:fontRef>
        </p:style>
        <p:txBody>
          <a:bodyPr tIns="0" rIns="0" rtlCol="0" anchor="ctr"/>
          <a:lstStyle/>
          <a:p>
            <a:pPr algn="ctr"/>
            <a:r>
              <a:rPr lang="it-IT" sz="1200" b="1" dirty="0">
                <a:solidFill>
                  <a:schemeClr val="tx1"/>
                </a:solidFill>
              </a:rPr>
              <a:t>Kafka</a:t>
            </a:r>
          </a:p>
        </p:txBody>
      </p:sp>
      <p:pic>
        <p:nvPicPr>
          <p:cNvPr id="72" name="Picture 10" descr="Image result for prometheus logo&quot;">
            <a:extLst>
              <a:ext uri="{FF2B5EF4-FFF2-40B4-BE49-F238E27FC236}">
                <a16:creationId xmlns:a16="http://schemas.microsoft.com/office/drawing/2014/main" id="{18A535A3-1286-45FE-987C-1EC9784DBF94}"/>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a:stretch/>
        </p:blipFill>
        <p:spPr bwMode="auto">
          <a:xfrm>
            <a:off x="3940605" y="5264313"/>
            <a:ext cx="1116763" cy="30703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Image result for kafka&quot;">
            <a:extLst>
              <a:ext uri="{FF2B5EF4-FFF2-40B4-BE49-F238E27FC236}">
                <a16:creationId xmlns:a16="http://schemas.microsoft.com/office/drawing/2014/main" id="{C2073502-0ACC-49ED-AE32-3355E6EA5505}"/>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t="27552" b="26703"/>
          <a:stretch/>
        </p:blipFill>
        <p:spPr bwMode="auto">
          <a:xfrm>
            <a:off x="6092054" y="4428763"/>
            <a:ext cx="712258" cy="32582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2" descr="Image result for spark streaming&quot;">
            <a:extLst>
              <a:ext uri="{FF2B5EF4-FFF2-40B4-BE49-F238E27FC236}">
                <a16:creationId xmlns:a16="http://schemas.microsoft.com/office/drawing/2014/main" id="{B5E06F3B-0C52-441A-937D-17981372AE7F}"/>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a:stretch/>
        </p:blipFill>
        <p:spPr bwMode="auto">
          <a:xfrm>
            <a:off x="7667761" y="3478078"/>
            <a:ext cx="640386" cy="22265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descr="Image result for grafana&quot;">
            <a:extLst>
              <a:ext uri="{FF2B5EF4-FFF2-40B4-BE49-F238E27FC236}">
                <a16:creationId xmlns:a16="http://schemas.microsoft.com/office/drawing/2014/main" id="{303EFC40-A3F3-4C54-91BB-1C323C0020C4}"/>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327056" y="4865085"/>
            <a:ext cx="563064" cy="209299"/>
          </a:xfrm>
          <a:prstGeom prst="rect">
            <a:avLst/>
          </a:prstGeom>
          <a:noFill/>
          <a:extLst>
            <a:ext uri="{909E8E84-426E-40DD-AFC4-6F175D3DCCD1}">
              <a14:hiddenFill xmlns:a14="http://schemas.microsoft.com/office/drawing/2010/main">
                <a:solidFill>
                  <a:srgbClr val="FFFFFF"/>
                </a:solidFill>
              </a14:hiddenFill>
            </a:ext>
          </a:extLst>
        </p:spPr>
      </p:pic>
      <p:sp>
        <p:nvSpPr>
          <p:cNvPr id="76" name="Rettangolo 9">
            <a:extLst>
              <a:ext uri="{FF2B5EF4-FFF2-40B4-BE49-F238E27FC236}">
                <a16:creationId xmlns:a16="http://schemas.microsoft.com/office/drawing/2014/main" id="{C0476594-F832-4F2F-A5EF-A389CBFEF4CE}"/>
              </a:ext>
            </a:extLst>
          </p:cNvPr>
          <p:cNvSpPr/>
          <p:nvPr/>
        </p:nvSpPr>
        <p:spPr>
          <a:xfrm>
            <a:off x="7996209" y="2990005"/>
            <a:ext cx="1042703" cy="5570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000" b="1" dirty="0">
                <a:solidFill>
                  <a:schemeClr val="tx1"/>
                </a:solidFill>
              </a:rPr>
              <a:t>Model execution</a:t>
            </a:r>
          </a:p>
        </p:txBody>
      </p:sp>
      <p:sp>
        <p:nvSpPr>
          <p:cNvPr id="77" name="Rettangolo 9">
            <a:extLst>
              <a:ext uri="{FF2B5EF4-FFF2-40B4-BE49-F238E27FC236}">
                <a16:creationId xmlns:a16="http://schemas.microsoft.com/office/drawing/2014/main" id="{C0476594-F832-4F2F-A5EF-A389CBFEF4CE}"/>
              </a:ext>
            </a:extLst>
          </p:cNvPr>
          <p:cNvSpPr/>
          <p:nvPr/>
        </p:nvSpPr>
        <p:spPr>
          <a:xfrm>
            <a:off x="7629539" y="3798923"/>
            <a:ext cx="1482946" cy="577187"/>
          </a:xfrm>
          <a:prstGeom prst="rect">
            <a:avLst/>
          </a:prstGeom>
          <a:solidFill>
            <a:srgbClr val="FFC8B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000" b="1" dirty="0">
                <a:solidFill>
                  <a:schemeClr val="tx1"/>
                </a:solidFill>
              </a:rPr>
              <a:t>Monitoring manager</a:t>
            </a:r>
          </a:p>
        </p:txBody>
      </p:sp>
      <p:sp>
        <p:nvSpPr>
          <p:cNvPr id="79" name="CuadroTexto 78"/>
          <p:cNvSpPr txBox="1"/>
          <p:nvPr/>
        </p:nvSpPr>
        <p:spPr>
          <a:xfrm>
            <a:off x="8685768" y="860344"/>
            <a:ext cx="935000" cy="369332"/>
          </a:xfrm>
          <a:prstGeom prst="rect">
            <a:avLst/>
          </a:prstGeom>
          <a:noFill/>
        </p:spPr>
        <p:txBody>
          <a:bodyPr wrap="none" rtlCol="0">
            <a:spAutoFit/>
          </a:bodyPr>
          <a:lstStyle/>
          <a:p>
            <a:r>
              <a:rPr lang="en-US" dirty="0"/>
              <a:t>Vertical</a:t>
            </a:r>
          </a:p>
        </p:txBody>
      </p:sp>
      <p:cxnSp>
        <p:nvCxnSpPr>
          <p:cNvPr id="81" name="Conector recto de flecha 80"/>
          <p:cNvCxnSpPr>
            <a:stCxn id="79" idx="2"/>
            <a:endCxn id="62" idx="0"/>
          </p:cNvCxnSpPr>
          <p:nvPr/>
        </p:nvCxnSpPr>
        <p:spPr>
          <a:xfrm>
            <a:off x="9153268" y="1229676"/>
            <a:ext cx="1" cy="381224"/>
          </a:xfrm>
          <a:prstGeom prst="straightConnector1">
            <a:avLst/>
          </a:prstGeom>
          <a:ln w="31750">
            <a:solidFill>
              <a:srgbClr val="EE7833"/>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ector recto de flecha 81"/>
          <p:cNvCxnSpPr>
            <a:stCxn id="62" idx="2"/>
            <a:endCxn id="28" idx="0"/>
          </p:cNvCxnSpPr>
          <p:nvPr/>
        </p:nvCxnSpPr>
        <p:spPr>
          <a:xfrm>
            <a:off x="9153269" y="2447521"/>
            <a:ext cx="0" cy="260481"/>
          </a:xfrm>
          <a:prstGeom prst="straightConnector1">
            <a:avLst/>
          </a:prstGeom>
          <a:ln w="31750">
            <a:solidFill>
              <a:srgbClr val="EE783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Conector recto de flecha 85"/>
          <p:cNvCxnSpPr>
            <a:stCxn id="28" idx="2"/>
            <a:endCxn id="69" idx="0"/>
          </p:cNvCxnSpPr>
          <p:nvPr/>
        </p:nvCxnSpPr>
        <p:spPr>
          <a:xfrm>
            <a:off x="9153269" y="4479227"/>
            <a:ext cx="0" cy="240379"/>
          </a:xfrm>
          <a:prstGeom prst="straightConnector1">
            <a:avLst/>
          </a:prstGeom>
          <a:ln w="31750">
            <a:solidFill>
              <a:srgbClr val="EE783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Conector recto de flecha 88"/>
          <p:cNvCxnSpPr>
            <a:stCxn id="69" idx="2"/>
          </p:cNvCxnSpPr>
          <p:nvPr/>
        </p:nvCxnSpPr>
        <p:spPr>
          <a:xfrm flipH="1">
            <a:off x="9153268" y="5556227"/>
            <a:ext cx="1" cy="373478"/>
          </a:xfrm>
          <a:prstGeom prst="straightConnector1">
            <a:avLst/>
          </a:prstGeom>
          <a:ln w="31750">
            <a:solidFill>
              <a:srgbClr val="EE783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Conector recto de flecha 103"/>
          <p:cNvCxnSpPr>
            <a:stCxn id="78" idx="1"/>
            <a:endCxn id="24" idx="3"/>
          </p:cNvCxnSpPr>
          <p:nvPr/>
        </p:nvCxnSpPr>
        <p:spPr>
          <a:xfrm rot="10800000" flipV="1">
            <a:off x="4900125" y="3248321"/>
            <a:ext cx="2729415" cy="974931"/>
          </a:xfrm>
          <a:prstGeom prst="bentConnector3">
            <a:avLst>
              <a:gd name="adj1" fmla="val 71179"/>
            </a:avLst>
          </a:prstGeom>
          <a:ln w="31750">
            <a:solidFill>
              <a:srgbClr val="EE7833"/>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ector recto de flecha 105"/>
          <p:cNvCxnSpPr/>
          <p:nvPr/>
        </p:nvCxnSpPr>
        <p:spPr>
          <a:xfrm flipV="1">
            <a:off x="4896300" y="3382115"/>
            <a:ext cx="2733239" cy="1013799"/>
          </a:xfrm>
          <a:prstGeom prst="bentConnector3">
            <a:avLst>
              <a:gd name="adj1" fmla="val 34618"/>
            </a:avLst>
          </a:prstGeom>
          <a:ln w="31750">
            <a:solidFill>
              <a:srgbClr val="EE7833"/>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ector recto de flecha 109"/>
          <p:cNvCxnSpPr>
            <a:stCxn id="44" idx="3"/>
            <a:endCxn id="71" idx="1"/>
          </p:cNvCxnSpPr>
          <p:nvPr/>
        </p:nvCxnSpPr>
        <p:spPr>
          <a:xfrm flipV="1">
            <a:off x="5050134" y="4567254"/>
            <a:ext cx="942983" cy="630619"/>
          </a:xfrm>
          <a:prstGeom prst="bentConnector3">
            <a:avLst>
              <a:gd name="adj1" fmla="val 50000"/>
            </a:avLst>
          </a:prstGeom>
          <a:ln w="31750">
            <a:solidFill>
              <a:srgbClr val="EE7833"/>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ector recto de flecha 114"/>
          <p:cNvCxnSpPr>
            <a:endCxn id="44" idx="2"/>
          </p:cNvCxnSpPr>
          <p:nvPr/>
        </p:nvCxnSpPr>
        <p:spPr>
          <a:xfrm flipH="1" flipV="1">
            <a:off x="3145381" y="5572109"/>
            <a:ext cx="2483" cy="357596"/>
          </a:xfrm>
          <a:prstGeom prst="straightConnector1">
            <a:avLst/>
          </a:prstGeom>
          <a:ln w="31750">
            <a:solidFill>
              <a:srgbClr val="EE783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7" name="Conector angular 116"/>
          <p:cNvCxnSpPr>
            <a:cxnSpLocks/>
            <a:stCxn id="77" idx="1"/>
            <a:endCxn id="72" idx="2"/>
          </p:cNvCxnSpPr>
          <p:nvPr/>
        </p:nvCxnSpPr>
        <p:spPr>
          <a:xfrm rot="10800000" flipV="1">
            <a:off x="4498987" y="4087516"/>
            <a:ext cx="3130552" cy="1483833"/>
          </a:xfrm>
          <a:prstGeom prst="bentConnector4">
            <a:avLst>
              <a:gd name="adj1" fmla="val 6432"/>
              <a:gd name="adj2" fmla="val 115406"/>
            </a:avLst>
          </a:prstGeom>
          <a:ln w="31750">
            <a:solidFill>
              <a:srgbClr val="EE7833"/>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ector angular 119"/>
          <p:cNvCxnSpPr>
            <a:stCxn id="71" idx="3"/>
            <a:endCxn id="74" idx="1"/>
          </p:cNvCxnSpPr>
          <p:nvPr/>
        </p:nvCxnSpPr>
        <p:spPr>
          <a:xfrm flipV="1">
            <a:off x="6854413" y="3589403"/>
            <a:ext cx="813348" cy="977851"/>
          </a:xfrm>
          <a:prstGeom prst="bentConnector3">
            <a:avLst>
              <a:gd name="adj1" fmla="val 50000"/>
            </a:avLst>
          </a:prstGeom>
          <a:ln w="31750">
            <a:solidFill>
              <a:srgbClr val="EE7833"/>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ector angular 127"/>
          <p:cNvCxnSpPr>
            <a:endCxn id="71" idx="2"/>
          </p:cNvCxnSpPr>
          <p:nvPr/>
        </p:nvCxnSpPr>
        <p:spPr>
          <a:xfrm rot="10800000" flipV="1">
            <a:off x="6423765" y="4087516"/>
            <a:ext cx="1205774" cy="853974"/>
          </a:xfrm>
          <a:prstGeom prst="bentConnector4">
            <a:avLst>
              <a:gd name="adj1" fmla="val 17324"/>
              <a:gd name="adj2" fmla="val 126769"/>
            </a:avLst>
          </a:prstGeom>
          <a:ln w="31750">
            <a:solidFill>
              <a:srgbClr val="EE7833"/>
            </a:solidFill>
            <a:tailEnd type="triangle"/>
          </a:ln>
        </p:spPr>
        <p:style>
          <a:lnRef idx="1">
            <a:schemeClr val="accent1"/>
          </a:lnRef>
          <a:fillRef idx="0">
            <a:schemeClr val="accent1"/>
          </a:fillRef>
          <a:effectRef idx="0">
            <a:schemeClr val="accent1"/>
          </a:effectRef>
          <a:fontRef idx="minor">
            <a:schemeClr val="tx1"/>
          </a:fontRef>
        </p:style>
      </p:cxnSp>
      <p:sp>
        <p:nvSpPr>
          <p:cNvPr id="131" name="CuadroTexto 130"/>
          <p:cNvSpPr txBox="1"/>
          <p:nvPr/>
        </p:nvSpPr>
        <p:spPr>
          <a:xfrm>
            <a:off x="5254258" y="5535830"/>
            <a:ext cx="2002471" cy="261610"/>
          </a:xfrm>
          <a:prstGeom prst="rect">
            <a:avLst/>
          </a:prstGeom>
          <a:noFill/>
        </p:spPr>
        <p:txBody>
          <a:bodyPr wrap="none" rtlCol="0">
            <a:spAutoFit/>
          </a:bodyPr>
          <a:lstStyle/>
          <a:p>
            <a:r>
              <a:rPr lang="en-US" sz="1100" dirty="0"/>
              <a:t>Monitoring job configuration</a:t>
            </a:r>
          </a:p>
        </p:txBody>
      </p:sp>
      <p:sp>
        <p:nvSpPr>
          <p:cNvPr id="132" name="CuadroTexto 131"/>
          <p:cNvSpPr txBox="1"/>
          <p:nvPr/>
        </p:nvSpPr>
        <p:spPr>
          <a:xfrm>
            <a:off x="6027205" y="5150166"/>
            <a:ext cx="1401346" cy="261610"/>
          </a:xfrm>
          <a:prstGeom prst="rect">
            <a:avLst/>
          </a:prstGeom>
          <a:noFill/>
        </p:spPr>
        <p:txBody>
          <a:bodyPr wrap="none" rtlCol="0">
            <a:spAutoFit/>
          </a:bodyPr>
          <a:lstStyle/>
          <a:p>
            <a:r>
              <a:rPr lang="en-US" sz="1100" dirty="0"/>
              <a:t>Topic configuration</a:t>
            </a:r>
          </a:p>
        </p:txBody>
      </p:sp>
      <p:sp>
        <p:nvSpPr>
          <p:cNvPr id="133" name="CuadroTexto 132"/>
          <p:cNvSpPr txBox="1"/>
          <p:nvPr/>
        </p:nvSpPr>
        <p:spPr>
          <a:xfrm>
            <a:off x="5053528" y="4714955"/>
            <a:ext cx="957313" cy="430887"/>
          </a:xfrm>
          <a:prstGeom prst="rect">
            <a:avLst/>
          </a:prstGeom>
          <a:noFill/>
        </p:spPr>
        <p:txBody>
          <a:bodyPr wrap="none" rtlCol="0">
            <a:spAutoFit/>
          </a:bodyPr>
          <a:lstStyle/>
          <a:p>
            <a:pPr algn="ctr"/>
            <a:r>
              <a:rPr lang="en-US" sz="1100" dirty="0"/>
              <a:t>Real-time</a:t>
            </a:r>
          </a:p>
          <a:p>
            <a:pPr algn="ctr"/>
            <a:r>
              <a:rPr lang="en-US" sz="1100" dirty="0"/>
              <a:t>perf. metrics</a:t>
            </a:r>
          </a:p>
        </p:txBody>
      </p:sp>
      <p:sp>
        <p:nvSpPr>
          <p:cNvPr id="134" name="CuadroTexto 133"/>
          <p:cNvSpPr txBox="1"/>
          <p:nvPr/>
        </p:nvSpPr>
        <p:spPr>
          <a:xfrm>
            <a:off x="5493555" y="2997326"/>
            <a:ext cx="2063386" cy="261610"/>
          </a:xfrm>
          <a:prstGeom prst="rect">
            <a:avLst/>
          </a:prstGeom>
          <a:noFill/>
        </p:spPr>
        <p:txBody>
          <a:bodyPr wrap="none" rtlCol="0">
            <a:spAutoFit/>
          </a:bodyPr>
          <a:lstStyle/>
          <a:p>
            <a:pPr algn="ctr"/>
            <a:r>
              <a:rPr lang="en-US" sz="1100" dirty="0"/>
              <a:t>AIML model request/response</a:t>
            </a:r>
          </a:p>
        </p:txBody>
      </p:sp>
      <p:grpSp>
        <p:nvGrpSpPr>
          <p:cNvPr id="135" name="Group 439"/>
          <p:cNvGrpSpPr>
            <a:grpSpLocks/>
          </p:cNvGrpSpPr>
          <p:nvPr/>
        </p:nvGrpSpPr>
        <p:grpSpPr bwMode="auto">
          <a:xfrm>
            <a:off x="7427028" y="6083693"/>
            <a:ext cx="652463" cy="388938"/>
            <a:chOff x="1589" y="2390"/>
            <a:chExt cx="411" cy="245"/>
          </a:xfrm>
        </p:grpSpPr>
        <p:sp>
          <p:nvSpPr>
            <p:cNvPr id="136" name="Rectangle 440"/>
            <p:cNvSpPr>
              <a:spLocks noChangeArrowheads="1"/>
            </p:cNvSpPr>
            <p:nvPr/>
          </p:nvSpPr>
          <p:spPr bwMode="auto">
            <a:xfrm>
              <a:off x="1589" y="2523"/>
              <a:ext cx="314" cy="112"/>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a-ES" altLang="ca-ES" sz="2400"/>
            </a:p>
          </p:txBody>
        </p:sp>
        <p:sp>
          <p:nvSpPr>
            <p:cNvPr id="137" name="Rectangle 441"/>
            <p:cNvSpPr>
              <a:spLocks noChangeArrowheads="1"/>
            </p:cNvSpPr>
            <p:nvPr/>
          </p:nvSpPr>
          <p:spPr bwMode="auto">
            <a:xfrm>
              <a:off x="1591" y="2525"/>
              <a:ext cx="310" cy="108"/>
            </a:xfrm>
            <a:prstGeom prst="rect">
              <a:avLst/>
            </a:prstGeom>
            <a:solidFill>
              <a:srgbClr val="0096D5"/>
            </a:solidFill>
            <a:ln w="5080">
              <a:solidFill>
                <a:srgbClr val="AAE6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a-ES" altLang="ca-ES" sz="2400"/>
            </a:p>
          </p:txBody>
        </p:sp>
        <p:sp>
          <p:nvSpPr>
            <p:cNvPr id="138" name="Freeform 442"/>
            <p:cNvSpPr>
              <a:spLocks/>
            </p:cNvSpPr>
            <p:nvPr/>
          </p:nvSpPr>
          <p:spPr bwMode="auto">
            <a:xfrm>
              <a:off x="1903" y="2390"/>
              <a:ext cx="97" cy="245"/>
            </a:xfrm>
            <a:custGeom>
              <a:avLst/>
              <a:gdLst>
                <a:gd name="T0" fmla="*/ 0 w 197"/>
                <a:gd name="T1" fmla="*/ 2 h 465"/>
                <a:gd name="T2" fmla="*/ 0 w 197"/>
                <a:gd name="T3" fmla="*/ 0 h 465"/>
                <a:gd name="T4" fmla="*/ 0 w 197"/>
                <a:gd name="T5" fmla="*/ 1 h 465"/>
                <a:gd name="T6" fmla="*/ 0 w 197"/>
                <a:gd name="T7" fmla="*/ 3 h 465"/>
                <a:gd name="T8" fmla="*/ 0 w 197"/>
                <a:gd name="T9" fmla="*/ 2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465">
                  <a:moveTo>
                    <a:pt x="0" y="252"/>
                  </a:moveTo>
                  <a:lnTo>
                    <a:pt x="197" y="0"/>
                  </a:lnTo>
                  <a:lnTo>
                    <a:pt x="197" y="213"/>
                  </a:lnTo>
                  <a:lnTo>
                    <a:pt x="0" y="465"/>
                  </a:lnTo>
                  <a:lnTo>
                    <a:pt x="0" y="252"/>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443"/>
            <p:cNvSpPr>
              <a:spLocks/>
            </p:cNvSpPr>
            <p:nvPr/>
          </p:nvSpPr>
          <p:spPr bwMode="auto">
            <a:xfrm>
              <a:off x="1903" y="2390"/>
              <a:ext cx="97" cy="245"/>
            </a:xfrm>
            <a:custGeom>
              <a:avLst/>
              <a:gdLst>
                <a:gd name="T0" fmla="*/ 0 w 197"/>
                <a:gd name="T1" fmla="*/ 2 h 465"/>
                <a:gd name="T2" fmla="*/ 0 w 197"/>
                <a:gd name="T3" fmla="*/ 0 h 465"/>
                <a:gd name="T4" fmla="*/ 0 w 197"/>
                <a:gd name="T5" fmla="*/ 1 h 465"/>
                <a:gd name="T6" fmla="*/ 0 w 197"/>
                <a:gd name="T7" fmla="*/ 3 h 465"/>
                <a:gd name="T8" fmla="*/ 0 w 197"/>
                <a:gd name="T9" fmla="*/ 2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465">
                  <a:moveTo>
                    <a:pt x="0" y="252"/>
                  </a:moveTo>
                  <a:lnTo>
                    <a:pt x="197" y="0"/>
                  </a:lnTo>
                  <a:lnTo>
                    <a:pt x="197" y="213"/>
                  </a:lnTo>
                  <a:lnTo>
                    <a:pt x="0" y="465"/>
                  </a:lnTo>
                  <a:lnTo>
                    <a:pt x="0" y="252"/>
                  </a:lnTo>
                  <a:close/>
                </a:path>
              </a:pathLst>
            </a:custGeom>
            <a:solidFill>
              <a:srgbClr val="005A80"/>
            </a:solidFill>
            <a:ln w="5080">
              <a:solidFill>
                <a:srgbClr val="AAE6FF"/>
              </a:solidFill>
              <a:prstDash val="solid"/>
              <a:round/>
              <a:headEnd/>
              <a:tailEnd/>
            </a:ln>
          </p:spPr>
          <p:txBody>
            <a:bodyPr/>
            <a:lstStyle/>
            <a:p>
              <a:endParaRPr lang="en-US"/>
            </a:p>
          </p:txBody>
        </p:sp>
        <p:sp>
          <p:nvSpPr>
            <p:cNvPr id="140" name="Freeform 444"/>
            <p:cNvSpPr>
              <a:spLocks/>
            </p:cNvSpPr>
            <p:nvPr/>
          </p:nvSpPr>
          <p:spPr bwMode="auto">
            <a:xfrm>
              <a:off x="1589" y="2390"/>
              <a:ext cx="411" cy="133"/>
            </a:xfrm>
            <a:custGeom>
              <a:avLst/>
              <a:gdLst>
                <a:gd name="T0" fmla="*/ 2 w 828"/>
                <a:gd name="T1" fmla="*/ 2 h 252"/>
                <a:gd name="T2" fmla="*/ 3 w 828"/>
                <a:gd name="T3" fmla="*/ 0 h 252"/>
                <a:gd name="T4" fmla="*/ 0 w 828"/>
                <a:gd name="T5" fmla="*/ 0 h 252"/>
                <a:gd name="T6" fmla="*/ 0 w 828"/>
                <a:gd name="T7" fmla="*/ 2 h 252"/>
                <a:gd name="T8" fmla="*/ 2 w 828"/>
                <a:gd name="T9" fmla="*/ 2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8" h="252">
                  <a:moveTo>
                    <a:pt x="631" y="252"/>
                  </a:moveTo>
                  <a:lnTo>
                    <a:pt x="828" y="0"/>
                  </a:lnTo>
                  <a:lnTo>
                    <a:pt x="197" y="0"/>
                  </a:lnTo>
                  <a:lnTo>
                    <a:pt x="0" y="252"/>
                  </a:lnTo>
                  <a:lnTo>
                    <a:pt x="631" y="252"/>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445"/>
            <p:cNvSpPr>
              <a:spLocks/>
            </p:cNvSpPr>
            <p:nvPr/>
          </p:nvSpPr>
          <p:spPr bwMode="auto">
            <a:xfrm>
              <a:off x="1589" y="2390"/>
              <a:ext cx="411" cy="133"/>
            </a:xfrm>
            <a:custGeom>
              <a:avLst/>
              <a:gdLst>
                <a:gd name="T0" fmla="*/ 2 w 828"/>
                <a:gd name="T1" fmla="*/ 2 h 252"/>
                <a:gd name="T2" fmla="*/ 3 w 828"/>
                <a:gd name="T3" fmla="*/ 0 h 252"/>
                <a:gd name="T4" fmla="*/ 0 w 828"/>
                <a:gd name="T5" fmla="*/ 0 h 252"/>
                <a:gd name="T6" fmla="*/ 0 w 828"/>
                <a:gd name="T7" fmla="*/ 2 h 252"/>
                <a:gd name="T8" fmla="*/ 2 w 828"/>
                <a:gd name="T9" fmla="*/ 2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8" h="252">
                  <a:moveTo>
                    <a:pt x="631" y="252"/>
                  </a:moveTo>
                  <a:lnTo>
                    <a:pt x="828" y="0"/>
                  </a:lnTo>
                  <a:lnTo>
                    <a:pt x="197" y="0"/>
                  </a:lnTo>
                  <a:lnTo>
                    <a:pt x="0" y="252"/>
                  </a:lnTo>
                  <a:lnTo>
                    <a:pt x="631" y="252"/>
                  </a:lnTo>
                  <a:close/>
                </a:path>
              </a:pathLst>
            </a:custGeom>
            <a:solidFill>
              <a:srgbClr val="00B4FF"/>
            </a:solidFill>
            <a:ln w="5080">
              <a:solidFill>
                <a:srgbClr val="AAE6FF"/>
              </a:solidFill>
              <a:prstDash val="solid"/>
              <a:round/>
              <a:headEnd/>
              <a:tailEnd/>
            </a:ln>
          </p:spPr>
          <p:txBody>
            <a:bodyPr/>
            <a:lstStyle/>
            <a:p>
              <a:endParaRPr lang="en-US"/>
            </a:p>
          </p:txBody>
        </p:sp>
        <p:sp>
          <p:nvSpPr>
            <p:cNvPr id="142" name="Freeform 446"/>
            <p:cNvSpPr>
              <a:spLocks/>
            </p:cNvSpPr>
            <p:nvPr/>
          </p:nvSpPr>
          <p:spPr bwMode="auto">
            <a:xfrm>
              <a:off x="1777" y="2453"/>
              <a:ext cx="134" cy="41"/>
            </a:xfrm>
            <a:custGeom>
              <a:avLst/>
              <a:gdLst>
                <a:gd name="T0" fmla="*/ 0 w 269"/>
                <a:gd name="T1" fmla="*/ 1 h 78"/>
                <a:gd name="T2" fmla="*/ 0 w 269"/>
                <a:gd name="T3" fmla="*/ 1 h 78"/>
                <a:gd name="T4" fmla="*/ 0 w 269"/>
                <a:gd name="T5" fmla="*/ 1 h 78"/>
                <a:gd name="T6" fmla="*/ 0 w 269"/>
                <a:gd name="T7" fmla="*/ 1 h 78"/>
                <a:gd name="T8" fmla="*/ 1 w 269"/>
                <a:gd name="T9" fmla="*/ 1 h 78"/>
                <a:gd name="T10" fmla="*/ 0 w 269"/>
                <a:gd name="T11" fmla="*/ 0 h 78"/>
                <a:gd name="T12" fmla="*/ 0 w 269"/>
                <a:gd name="T13" fmla="*/ 1 h 78"/>
                <a:gd name="T14" fmla="*/ 0 w 269"/>
                <a:gd name="T15" fmla="*/ 1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78">
                  <a:moveTo>
                    <a:pt x="16" y="7"/>
                  </a:moveTo>
                  <a:lnTo>
                    <a:pt x="0" y="39"/>
                  </a:lnTo>
                  <a:lnTo>
                    <a:pt x="158" y="39"/>
                  </a:lnTo>
                  <a:lnTo>
                    <a:pt x="135" y="78"/>
                  </a:lnTo>
                  <a:lnTo>
                    <a:pt x="269" y="31"/>
                  </a:lnTo>
                  <a:lnTo>
                    <a:pt x="198" y="0"/>
                  </a:lnTo>
                  <a:lnTo>
                    <a:pt x="182" y="7"/>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447"/>
            <p:cNvSpPr>
              <a:spLocks/>
            </p:cNvSpPr>
            <p:nvPr/>
          </p:nvSpPr>
          <p:spPr bwMode="auto">
            <a:xfrm>
              <a:off x="1777" y="2453"/>
              <a:ext cx="134" cy="41"/>
            </a:xfrm>
            <a:custGeom>
              <a:avLst/>
              <a:gdLst>
                <a:gd name="T0" fmla="*/ 0 w 269"/>
                <a:gd name="T1" fmla="*/ 1 h 78"/>
                <a:gd name="T2" fmla="*/ 0 w 269"/>
                <a:gd name="T3" fmla="*/ 1 h 78"/>
                <a:gd name="T4" fmla="*/ 0 w 269"/>
                <a:gd name="T5" fmla="*/ 1 h 78"/>
                <a:gd name="T6" fmla="*/ 0 w 269"/>
                <a:gd name="T7" fmla="*/ 1 h 78"/>
                <a:gd name="T8" fmla="*/ 1 w 269"/>
                <a:gd name="T9" fmla="*/ 1 h 78"/>
                <a:gd name="T10" fmla="*/ 0 w 269"/>
                <a:gd name="T11" fmla="*/ 0 h 78"/>
                <a:gd name="T12" fmla="*/ 0 w 269"/>
                <a:gd name="T13" fmla="*/ 1 h 78"/>
                <a:gd name="T14" fmla="*/ 0 w 269"/>
                <a:gd name="T15" fmla="*/ 1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78">
                  <a:moveTo>
                    <a:pt x="16" y="7"/>
                  </a:moveTo>
                  <a:lnTo>
                    <a:pt x="0" y="39"/>
                  </a:lnTo>
                  <a:lnTo>
                    <a:pt x="158" y="39"/>
                  </a:lnTo>
                  <a:lnTo>
                    <a:pt x="135" y="78"/>
                  </a:lnTo>
                  <a:lnTo>
                    <a:pt x="269" y="31"/>
                  </a:lnTo>
                  <a:lnTo>
                    <a:pt x="198" y="0"/>
                  </a:lnTo>
                  <a:lnTo>
                    <a:pt x="182" y="7"/>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448"/>
            <p:cNvSpPr>
              <a:spLocks/>
            </p:cNvSpPr>
            <p:nvPr/>
          </p:nvSpPr>
          <p:spPr bwMode="auto">
            <a:xfrm>
              <a:off x="1816" y="2394"/>
              <a:ext cx="134" cy="50"/>
            </a:xfrm>
            <a:custGeom>
              <a:avLst/>
              <a:gdLst>
                <a:gd name="T0" fmla="*/ 0 w 269"/>
                <a:gd name="T1" fmla="*/ 1 h 95"/>
                <a:gd name="T2" fmla="*/ 0 w 269"/>
                <a:gd name="T3" fmla="*/ 1 h 95"/>
                <a:gd name="T4" fmla="*/ 0 w 269"/>
                <a:gd name="T5" fmla="*/ 1 h 95"/>
                <a:gd name="T6" fmla="*/ 0 w 269"/>
                <a:gd name="T7" fmla="*/ 1 h 95"/>
                <a:gd name="T8" fmla="*/ 1 w 269"/>
                <a:gd name="T9" fmla="*/ 1 h 95"/>
                <a:gd name="T10" fmla="*/ 0 w 269"/>
                <a:gd name="T11" fmla="*/ 0 h 95"/>
                <a:gd name="T12" fmla="*/ 0 w 269"/>
                <a:gd name="T13" fmla="*/ 1 h 95"/>
                <a:gd name="T14" fmla="*/ 0 w 269"/>
                <a:gd name="T15" fmla="*/ 1 h 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95">
                  <a:moveTo>
                    <a:pt x="24" y="24"/>
                  </a:moveTo>
                  <a:lnTo>
                    <a:pt x="0" y="55"/>
                  </a:lnTo>
                  <a:lnTo>
                    <a:pt x="158" y="55"/>
                  </a:lnTo>
                  <a:lnTo>
                    <a:pt x="134" y="95"/>
                  </a:lnTo>
                  <a:lnTo>
                    <a:pt x="269" y="40"/>
                  </a:lnTo>
                  <a:lnTo>
                    <a:pt x="198" y="0"/>
                  </a:lnTo>
                  <a:lnTo>
                    <a:pt x="182" y="24"/>
                  </a:lnTo>
                  <a:lnTo>
                    <a:pt x="2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449"/>
            <p:cNvSpPr>
              <a:spLocks/>
            </p:cNvSpPr>
            <p:nvPr/>
          </p:nvSpPr>
          <p:spPr bwMode="auto">
            <a:xfrm>
              <a:off x="1816" y="2394"/>
              <a:ext cx="134" cy="50"/>
            </a:xfrm>
            <a:custGeom>
              <a:avLst/>
              <a:gdLst>
                <a:gd name="T0" fmla="*/ 0 w 269"/>
                <a:gd name="T1" fmla="*/ 1 h 95"/>
                <a:gd name="T2" fmla="*/ 0 w 269"/>
                <a:gd name="T3" fmla="*/ 1 h 95"/>
                <a:gd name="T4" fmla="*/ 0 w 269"/>
                <a:gd name="T5" fmla="*/ 1 h 95"/>
                <a:gd name="T6" fmla="*/ 0 w 269"/>
                <a:gd name="T7" fmla="*/ 1 h 95"/>
                <a:gd name="T8" fmla="*/ 1 w 269"/>
                <a:gd name="T9" fmla="*/ 1 h 95"/>
                <a:gd name="T10" fmla="*/ 0 w 269"/>
                <a:gd name="T11" fmla="*/ 0 h 95"/>
                <a:gd name="T12" fmla="*/ 0 w 269"/>
                <a:gd name="T13" fmla="*/ 1 h 95"/>
                <a:gd name="T14" fmla="*/ 0 w 269"/>
                <a:gd name="T15" fmla="*/ 1 h 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95">
                  <a:moveTo>
                    <a:pt x="24" y="24"/>
                  </a:moveTo>
                  <a:lnTo>
                    <a:pt x="0" y="55"/>
                  </a:lnTo>
                  <a:lnTo>
                    <a:pt x="158" y="55"/>
                  </a:lnTo>
                  <a:lnTo>
                    <a:pt x="134" y="95"/>
                  </a:lnTo>
                  <a:lnTo>
                    <a:pt x="269" y="40"/>
                  </a:lnTo>
                  <a:lnTo>
                    <a:pt x="198" y="0"/>
                  </a:lnTo>
                  <a:lnTo>
                    <a:pt x="182" y="24"/>
                  </a:lnTo>
                  <a:lnTo>
                    <a:pt x="2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450"/>
            <p:cNvSpPr>
              <a:spLocks/>
            </p:cNvSpPr>
            <p:nvPr/>
          </p:nvSpPr>
          <p:spPr bwMode="auto">
            <a:xfrm>
              <a:off x="1636" y="2465"/>
              <a:ext cx="133" cy="46"/>
            </a:xfrm>
            <a:custGeom>
              <a:avLst/>
              <a:gdLst>
                <a:gd name="T0" fmla="*/ 0 w 269"/>
                <a:gd name="T1" fmla="*/ 1 h 87"/>
                <a:gd name="T2" fmla="*/ 1 w 269"/>
                <a:gd name="T3" fmla="*/ 1 h 87"/>
                <a:gd name="T4" fmla="*/ 0 w 269"/>
                <a:gd name="T5" fmla="*/ 1 h 87"/>
                <a:gd name="T6" fmla="*/ 0 w 269"/>
                <a:gd name="T7" fmla="*/ 0 h 87"/>
                <a:gd name="T8" fmla="*/ 0 w 269"/>
                <a:gd name="T9" fmla="*/ 1 h 87"/>
                <a:gd name="T10" fmla="*/ 0 w 269"/>
                <a:gd name="T11" fmla="*/ 1 h 87"/>
                <a:gd name="T12" fmla="*/ 0 w 269"/>
                <a:gd name="T13" fmla="*/ 1 h 87"/>
                <a:gd name="T14" fmla="*/ 0 w 269"/>
                <a:gd name="T15" fmla="*/ 1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87">
                  <a:moveTo>
                    <a:pt x="245" y="71"/>
                  </a:moveTo>
                  <a:lnTo>
                    <a:pt x="269" y="40"/>
                  </a:lnTo>
                  <a:lnTo>
                    <a:pt x="103" y="40"/>
                  </a:lnTo>
                  <a:lnTo>
                    <a:pt x="134" y="0"/>
                  </a:lnTo>
                  <a:lnTo>
                    <a:pt x="0" y="47"/>
                  </a:lnTo>
                  <a:lnTo>
                    <a:pt x="71" y="87"/>
                  </a:lnTo>
                  <a:lnTo>
                    <a:pt x="79" y="71"/>
                  </a:lnTo>
                  <a:lnTo>
                    <a:pt x="245"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451"/>
            <p:cNvSpPr>
              <a:spLocks/>
            </p:cNvSpPr>
            <p:nvPr/>
          </p:nvSpPr>
          <p:spPr bwMode="auto">
            <a:xfrm>
              <a:off x="1636" y="2465"/>
              <a:ext cx="133" cy="46"/>
            </a:xfrm>
            <a:custGeom>
              <a:avLst/>
              <a:gdLst>
                <a:gd name="T0" fmla="*/ 0 w 269"/>
                <a:gd name="T1" fmla="*/ 1 h 87"/>
                <a:gd name="T2" fmla="*/ 1 w 269"/>
                <a:gd name="T3" fmla="*/ 1 h 87"/>
                <a:gd name="T4" fmla="*/ 0 w 269"/>
                <a:gd name="T5" fmla="*/ 1 h 87"/>
                <a:gd name="T6" fmla="*/ 0 w 269"/>
                <a:gd name="T7" fmla="*/ 0 h 87"/>
                <a:gd name="T8" fmla="*/ 0 w 269"/>
                <a:gd name="T9" fmla="*/ 1 h 87"/>
                <a:gd name="T10" fmla="*/ 0 w 269"/>
                <a:gd name="T11" fmla="*/ 1 h 87"/>
                <a:gd name="T12" fmla="*/ 0 w 269"/>
                <a:gd name="T13" fmla="*/ 1 h 87"/>
                <a:gd name="T14" fmla="*/ 0 w 269"/>
                <a:gd name="T15" fmla="*/ 1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87">
                  <a:moveTo>
                    <a:pt x="245" y="71"/>
                  </a:moveTo>
                  <a:lnTo>
                    <a:pt x="269" y="40"/>
                  </a:lnTo>
                  <a:lnTo>
                    <a:pt x="103" y="40"/>
                  </a:lnTo>
                  <a:lnTo>
                    <a:pt x="134" y="0"/>
                  </a:lnTo>
                  <a:lnTo>
                    <a:pt x="0" y="47"/>
                  </a:lnTo>
                  <a:lnTo>
                    <a:pt x="71" y="87"/>
                  </a:lnTo>
                  <a:lnTo>
                    <a:pt x="79" y="71"/>
                  </a:lnTo>
                  <a:lnTo>
                    <a:pt x="245"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452"/>
            <p:cNvSpPr>
              <a:spLocks/>
            </p:cNvSpPr>
            <p:nvPr/>
          </p:nvSpPr>
          <p:spPr bwMode="auto">
            <a:xfrm>
              <a:off x="1671" y="2411"/>
              <a:ext cx="138" cy="45"/>
            </a:xfrm>
            <a:custGeom>
              <a:avLst/>
              <a:gdLst>
                <a:gd name="T0" fmla="*/ 0 w 277"/>
                <a:gd name="T1" fmla="*/ 1 h 86"/>
                <a:gd name="T2" fmla="*/ 1 w 277"/>
                <a:gd name="T3" fmla="*/ 1 h 86"/>
                <a:gd name="T4" fmla="*/ 0 w 277"/>
                <a:gd name="T5" fmla="*/ 1 h 86"/>
                <a:gd name="T6" fmla="*/ 0 w 277"/>
                <a:gd name="T7" fmla="*/ 0 h 86"/>
                <a:gd name="T8" fmla="*/ 0 w 277"/>
                <a:gd name="T9" fmla="*/ 1 h 86"/>
                <a:gd name="T10" fmla="*/ 0 w 277"/>
                <a:gd name="T11" fmla="*/ 1 h 86"/>
                <a:gd name="T12" fmla="*/ 0 w 277"/>
                <a:gd name="T13" fmla="*/ 1 h 86"/>
                <a:gd name="T14" fmla="*/ 0 w 277"/>
                <a:gd name="T15" fmla="*/ 1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 h="86">
                  <a:moveTo>
                    <a:pt x="253" y="71"/>
                  </a:moveTo>
                  <a:lnTo>
                    <a:pt x="277" y="39"/>
                  </a:lnTo>
                  <a:lnTo>
                    <a:pt x="111" y="39"/>
                  </a:lnTo>
                  <a:lnTo>
                    <a:pt x="142" y="0"/>
                  </a:lnTo>
                  <a:lnTo>
                    <a:pt x="0" y="55"/>
                  </a:lnTo>
                  <a:lnTo>
                    <a:pt x="79" y="86"/>
                  </a:lnTo>
                  <a:lnTo>
                    <a:pt x="87" y="71"/>
                  </a:lnTo>
                  <a:lnTo>
                    <a:pt x="253"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453"/>
            <p:cNvSpPr>
              <a:spLocks/>
            </p:cNvSpPr>
            <p:nvPr/>
          </p:nvSpPr>
          <p:spPr bwMode="auto">
            <a:xfrm>
              <a:off x="1671" y="2411"/>
              <a:ext cx="138" cy="45"/>
            </a:xfrm>
            <a:custGeom>
              <a:avLst/>
              <a:gdLst>
                <a:gd name="T0" fmla="*/ 0 w 277"/>
                <a:gd name="T1" fmla="*/ 1 h 86"/>
                <a:gd name="T2" fmla="*/ 1 w 277"/>
                <a:gd name="T3" fmla="*/ 1 h 86"/>
                <a:gd name="T4" fmla="*/ 0 w 277"/>
                <a:gd name="T5" fmla="*/ 1 h 86"/>
                <a:gd name="T6" fmla="*/ 0 w 277"/>
                <a:gd name="T7" fmla="*/ 0 h 86"/>
                <a:gd name="T8" fmla="*/ 0 w 277"/>
                <a:gd name="T9" fmla="*/ 1 h 86"/>
                <a:gd name="T10" fmla="*/ 0 w 277"/>
                <a:gd name="T11" fmla="*/ 1 h 86"/>
                <a:gd name="T12" fmla="*/ 0 w 277"/>
                <a:gd name="T13" fmla="*/ 1 h 86"/>
                <a:gd name="T14" fmla="*/ 0 w 277"/>
                <a:gd name="T15" fmla="*/ 1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 h="86">
                  <a:moveTo>
                    <a:pt x="253" y="71"/>
                  </a:moveTo>
                  <a:lnTo>
                    <a:pt x="277" y="39"/>
                  </a:lnTo>
                  <a:lnTo>
                    <a:pt x="111" y="39"/>
                  </a:lnTo>
                  <a:lnTo>
                    <a:pt x="142" y="0"/>
                  </a:lnTo>
                  <a:lnTo>
                    <a:pt x="0" y="55"/>
                  </a:lnTo>
                  <a:lnTo>
                    <a:pt x="79" y="86"/>
                  </a:lnTo>
                  <a:lnTo>
                    <a:pt x="87" y="71"/>
                  </a:lnTo>
                  <a:lnTo>
                    <a:pt x="253"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454"/>
            <p:cNvSpPr>
              <a:spLocks/>
            </p:cNvSpPr>
            <p:nvPr/>
          </p:nvSpPr>
          <p:spPr bwMode="auto">
            <a:xfrm>
              <a:off x="1777" y="2456"/>
              <a:ext cx="137" cy="42"/>
            </a:xfrm>
            <a:custGeom>
              <a:avLst/>
              <a:gdLst>
                <a:gd name="T0" fmla="*/ 0 w 277"/>
                <a:gd name="T1" fmla="*/ 1 h 79"/>
                <a:gd name="T2" fmla="*/ 0 w 277"/>
                <a:gd name="T3" fmla="*/ 1 h 79"/>
                <a:gd name="T4" fmla="*/ 0 w 277"/>
                <a:gd name="T5" fmla="*/ 1 h 79"/>
                <a:gd name="T6" fmla="*/ 0 w 277"/>
                <a:gd name="T7" fmla="*/ 1 h 79"/>
                <a:gd name="T8" fmla="*/ 1 w 277"/>
                <a:gd name="T9" fmla="*/ 1 h 79"/>
                <a:gd name="T10" fmla="*/ 0 w 277"/>
                <a:gd name="T11" fmla="*/ 0 h 79"/>
                <a:gd name="T12" fmla="*/ 0 w 277"/>
                <a:gd name="T13" fmla="*/ 1 h 79"/>
                <a:gd name="T14" fmla="*/ 0 w 277"/>
                <a:gd name="T15" fmla="*/ 1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 h="79">
                  <a:moveTo>
                    <a:pt x="24" y="8"/>
                  </a:moveTo>
                  <a:lnTo>
                    <a:pt x="0" y="40"/>
                  </a:lnTo>
                  <a:lnTo>
                    <a:pt x="166" y="40"/>
                  </a:lnTo>
                  <a:lnTo>
                    <a:pt x="142" y="79"/>
                  </a:lnTo>
                  <a:lnTo>
                    <a:pt x="277" y="32"/>
                  </a:lnTo>
                  <a:lnTo>
                    <a:pt x="206" y="0"/>
                  </a:lnTo>
                  <a:lnTo>
                    <a:pt x="190" y="8"/>
                  </a:lnTo>
                  <a:lnTo>
                    <a:pt x="2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455"/>
            <p:cNvSpPr>
              <a:spLocks/>
            </p:cNvSpPr>
            <p:nvPr/>
          </p:nvSpPr>
          <p:spPr bwMode="auto">
            <a:xfrm>
              <a:off x="1777" y="2456"/>
              <a:ext cx="137" cy="42"/>
            </a:xfrm>
            <a:custGeom>
              <a:avLst/>
              <a:gdLst>
                <a:gd name="T0" fmla="*/ 0 w 277"/>
                <a:gd name="T1" fmla="*/ 1 h 79"/>
                <a:gd name="T2" fmla="*/ 0 w 277"/>
                <a:gd name="T3" fmla="*/ 1 h 79"/>
                <a:gd name="T4" fmla="*/ 0 w 277"/>
                <a:gd name="T5" fmla="*/ 1 h 79"/>
                <a:gd name="T6" fmla="*/ 0 w 277"/>
                <a:gd name="T7" fmla="*/ 1 h 79"/>
                <a:gd name="T8" fmla="*/ 1 w 277"/>
                <a:gd name="T9" fmla="*/ 1 h 79"/>
                <a:gd name="T10" fmla="*/ 0 w 277"/>
                <a:gd name="T11" fmla="*/ 0 h 79"/>
                <a:gd name="T12" fmla="*/ 0 w 277"/>
                <a:gd name="T13" fmla="*/ 1 h 79"/>
                <a:gd name="T14" fmla="*/ 0 w 277"/>
                <a:gd name="T15" fmla="*/ 1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 h="79">
                  <a:moveTo>
                    <a:pt x="24" y="8"/>
                  </a:moveTo>
                  <a:lnTo>
                    <a:pt x="0" y="40"/>
                  </a:lnTo>
                  <a:lnTo>
                    <a:pt x="166" y="40"/>
                  </a:lnTo>
                  <a:lnTo>
                    <a:pt x="142" y="79"/>
                  </a:lnTo>
                  <a:lnTo>
                    <a:pt x="277" y="32"/>
                  </a:lnTo>
                  <a:lnTo>
                    <a:pt x="206" y="0"/>
                  </a:lnTo>
                  <a:lnTo>
                    <a:pt x="190" y="8"/>
                  </a:lnTo>
                  <a:lnTo>
                    <a:pt x="2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456"/>
            <p:cNvSpPr>
              <a:spLocks/>
            </p:cNvSpPr>
            <p:nvPr/>
          </p:nvSpPr>
          <p:spPr bwMode="auto">
            <a:xfrm>
              <a:off x="1820" y="2398"/>
              <a:ext cx="133" cy="50"/>
            </a:xfrm>
            <a:custGeom>
              <a:avLst/>
              <a:gdLst>
                <a:gd name="T0" fmla="*/ 0 w 268"/>
                <a:gd name="T1" fmla="*/ 1 h 95"/>
                <a:gd name="T2" fmla="*/ 0 w 268"/>
                <a:gd name="T3" fmla="*/ 1 h 95"/>
                <a:gd name="T4" fmla="*/ 0 w 268"/>
                <a:gd name="T5" fmla="*/ 1 h 95"/>
                <a:gd name="T6" fmla="*/ 0 w 268"/>
                <a:gd name="T7" fmla="*/ 1 h 95"/>
                <a:gd name="T8" fmla="*/ 1 w 268"/>
                <a:gd name="T9" fmla="*/ 1 h 95"/>
                <a:gd name="T10" fmla="*/ 0 w 268"/>
                <a:gd name="T11" fmla="*/ 0 h 95"/>
                <a:gd name="T12" fmla="*/ 0 w 268"/>
                <a:gd name="T13" fmla="*/ 1 h 95"/>
                <a:gd name="T14" fmla="*/ 0 w 268"/>
                <a:gd name="T15" fmla="*/ 1 h 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8" h="95">
                  <a:moveTo>
                    <a:pt x="16" y="24"/>
                  </a:moveTo>
                  <a:lnTo>
                    <a:pt x="0" y="55"/>
                  </a:lnTo>
                  <a:lnTo>
                    <a:pt x="158" y="55"/>
                  </a:lnTo>
                  <a:lnTo>
                    <a:pt x="126" y="95"/>
                  </a:lnTo>
                  <a:lnTo>
                    <a:pt x="268" y="39"/>
                  </a:lnTo>
                  <a:lnTo>
                    <a:pt x="190" y="0"/>
                  </a:lnTo>
                  <a:lnTo>
                    <a:pt x="182" y="24"/>
                  </a:ln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457"/>
            <p:cNvSpPr>
              <a:spLocks/>
            </p:cNvSpPr>
            <p:nvPr/>
          </p:nvSpPr>
          <p:spPr bwMode="auto">
            <a:xfrm>
              <a:off x="1820" y="2398"/>
              <a:ext cx="133" cy="50"/>
            </a:xfrm>
            <a:custGeom>
              <a:avLst/>
              <a:gdLst>
                <a:gd name="T0" fmla="*/ 0 w 268"/>
                <a:gd name="T1" fmla="*/ 1 h 95"/>
                <a:gd name="T2" fmla="*/ 0 w 268"/>
                <a:gd name="T3" fmla="*/ 1 h 95"/>
                <a:gd name="T4" fmla="*/ 0 w 268"/>
                <a:gd name="T5" fmla="*/ 1 h 95"/>
                <a:gd name="T6" fmla="*/ 0 w 268"/>
                <a:gd name="T7" fmla="*/ 1 h 95"/>
                <a:gd name="T8" fmla="*/ 1 w 268"/>
                <a:gd name="T9" fmla="*/ 1 h 95"/>
                <a:gd name="T10" fmla="*/ 0 w 268"/>
                <a:gd name="T11" fmla="*/ 0 h 95"/>
                <a:gd name="T12" fmla="*/ 0 w 268"/>
                <a:gd name="T13" fmla="*/ 1 h 95"/>
                <a:gd name="T14" fmla="*/ 0 w 268"/>
                <a:gd name="T15" fmla="*/ 1 h 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8" h="95">
                  <a:moveTo>
                    <a:pt x="16" y="24"/>
                  </a:moveTo>
                  <a:lnTo>
                    <a:pt x="0" y="55"/>
                  </a:lnTo>
                  <a:lnTo>
                    <a:pt x="158" y="55"/>
                  </a:lnTo>
                  <a:lnTo>
                    <a:pt x="126" y="95"/>
                  </a:lnTo>
                  <a:lnTo>
                    <a:pt x="268" y="39"/>
                  </a:lnTo>
                  <a:lnTo>
                    <a:pt x="190" y="0"/>
                  </a:lnTo>
                  <a:lnTo>
                    <a:pt x="182" y="24"/>
                  </a:ln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458"/>
            <p:cNvSpPr>
              <a:spLocks/>
            </p:cNvSpPr>
            <p:nvPr/>
          </p:nvSpPr>
          <p:spPr bwMode="auto">
            <a:xfrm>
              <a:off x="1636" y="2469"/>
              <a:ext cx="137" cy="46"/>
            </a:xfrm>
            <a:custGeom>
              <a:avLst/>
              <a:gdLst>
                <a:gd name="T0" fmla="*/ 0 w 276"/>
                <a:gd name="T1" fmla="*/ 1 h 87"/>
                <a:gd name="T2" fmla="*/ 1 w 276"/>
                <a:gd name="T3" fmla="*/ 1 h 87"/>
                <a:gd name="T4" fmla="*/ 0 w 276"/>
                <a:gd name="T5" fmla="*/ 1 h 87"/>
                <a:gd name="T6" fmla="*/ 0 w 276"/>
                <a:gd name="T7" fmla="*/ 0 h 87"/>
                <a:gd name="T8" fmla="*/ 0 w 276"/>
                <a:gd name="T9" fmla="*/ 1 h 87"/>
                <a:gd name="T10" fmla="*/ 0 w 276"/>
                <a:gd name="T11" fmla="*/ 1 h 87"/>
                <a:gd name="T12" fmla="*/ 0 w 276"/>
                <a:gd name="T13" fmla="*/ 1 h 87"/>
                <a:gd name="T14" fmla="*/ 0 w 276"/>
                <a:gd name="T15" fmla="*/ 1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6" h="87">
                  <a:moveTo>
                    <a:pt x="253" y="71"/>
                  </a:moveTo>
                  <a:lnTo>
                    <a:pt x="276" y="39"/>
                  </a:lnTo>
                  <a:lnTo>
                    <a:pt x="111" y="39"/>
                  </a:lnTo>
                  <a:lnTo>
                    <a:pt x="134" y="0"/>
                  </a:lnTo>
                  <a:lnTo>
                    <a:pt x="0" y="47"/>
                  </a:lnTo>
                  <a:lnTo>
                    <a:pt x="71" y="87"/>
                  </a:lnTo>
                  <a:lnTo>
                    <a:pt x="87" y="71"/>
                  </a:lnTo>
                  <a:lnTo>
                    <a:pt x="253"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459"/>
            <p:cNvSpPr>
              <a:spLocks/>
            </p:cNvSpPr>
            <p:nvPr/>
          </p:nvSpPr>
          <p:spPr bwMode="auto">
            <a:xfrm>
              <a:off x="1636" y="2469"/>
              <a:ext cx="137" cy="46"/>
            </a:xfrm>
            <a:custGeom>
              <a:avLst/>
              <a:gdLst>
                <a:gd name="T0" fmla="*/ 0 w 276"/>
                <a:gd name="T1" fmla="*/ 1 h 87"/>
                <a:gd name="T2" fmla="*/ 1 w 276"/>
                <a:gd name="T3" fmla="*/ 1 h 87"/>
                <a:gd name="T4" fmla="*/ 0 w 276"/>
                <a:gd name="T5" fmla="*/ 1 h 87"/>
                <a:gd name="T6" fmla="*/ 0 w 276"/>
                <a:gd name="T7" fmla="*/ 0 h 87"/>
                <a:gd name="T8" fmla="*/ 0 w 276"/>
                <a:gd name="T9" fmla="*/ 1 h 87"/>
                <a:gd name="T10" fmla="*/ 0 w 276"/>
                <a:gd name="T11" fmla="*/ 1 h 87"/>
                <a:gd name="T12" fmla="*/ 0 w 276"/>
                <a:gd name="T13" fmla="*/ 1 h 87"/>
                <a:gd name="T14" fmla="*/ 0 w 276"/>
                <a:gd name="T15" fmla="*/ 1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6" h="87">
                  <a:moveTo>
                    <a:pt x="253" y="71"/>
                  </a:moveTo>
                  <a:lnTo>
                    <a:pt x="276" y="39"/>
                  </a:lnTo>
                  <a:lnTo>
                    <a:pt x="111" y="39"/>
                  </a:lnTo>
                  <a:lnTo>
                    <a:pt x="134" y="0"/>
                  </a:lnTo>
                  <a:lnTo>
                    <a:pt x="0" y="47"/>
                  </a:lnTo>
                  <a:lnTo>
                    <a:pt x="71" y="87"/>
                  </a:lnTo>
                  <a:lnTo>
                    <a:pt x="87" y="71"/>
                  </a:lnTo>
                  <a:lnTo>
                    <a:pt x="253"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460"/>
            <p:cNvSpPr>
              <a:spLocks/>
            </p:cNvSpPr>
            <p:nvPr/>
          </p:nvSpPr>
          <p:spPr bwMode="auto">
            <a:xfrm>
              <a:off x="1675" y="2415"/>
              <a:ext cx="134" cy="46"/>
            </a:xfrm>
            <a:custGeom>
              <a:avLst/>
              <a:gdLst>
                <a:gd name="T0" fmla="*/ 0 w 269"/>
                <a:gd name="T1" fmla="*/ 1 h 86"/>
                <a:gd name="T2" fmla="*/ 1 w 269"/>
                <a:gd name="T3" fmla="*/ 1 h 86"/>
                <a:gd name="T4" fmla="*/ 0 w 269"/>
                <a:gd name="T5" fmla="*/ 1 h 86"/>
                <a:gd name="T6" fmla="*/ 0 w 269"/>
                <a:gd name="T7" fmla="*/ 0 h 86"/>
                <a:gd name="T8" fmla="*/ 0 w 269"/>
                <a:gd name="T9" fmla="*/ 1 h 86"/>
                <a:gd name="T10" fmla="*/ 0 w 269"/>
                <a:gd name="T11" fmla="*/ 1 h 86"/>
                <a:gd name="T12" fmla="*/ 0 w 269"/>
                <a:gd name="T13" fmla="*/ 1 h 86"/>
                <a:gd name="T14" fmla="*/ 0 w 269"/>
                <a:gd name="T15" fmla="*/ 1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86">
                  <a:moveTo>
                    <a:pt x="245" y="71"/>
                  </a:moveTo>
                  <a:lnTo>
                    <a:pt x="269" y="39"/>
                  </a:lnTo>
                  <a:lnTo>
                    <a:pt x="111" y="39"/>
                  </a:lnTo>
                  <a:lnTo>
                    <a:pt x="142" y="0"/>
                  </a:lnTo>
                  <a:lnTo>
                    <a:pt x="0" y="55"/>
                  </a:lnTo>
                  <a:lnTo>
                    <a:pt x="71" y="86"/>
                  </a:lnTo>
                  <a:lnTo>
                    <a:pt x="87" y="71"/>
                  </a:lnTo>
                  <a:lnTo>
                    <a:pt x="245"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461"/>
            <p:cNvSpPr>
              <a:spLocks/>
            </p:cNvSpPr>
            <p:nvPr/>
          </p:nvSpPr>
          <p:spPr bwMode="auto">
            <a:xfrm>
              <a:off x="1675" y="2415"/>
              <a:ext cx="134" cy="46"/>
            </a:xfrm>
            <a:custGeom>
              <a:avLst/>
              <a:gdLst>
                <a:gd name="T0" fmla="*/ 0 w 269"/>
                <a:gd name="T1" fmla="*/ 1 h 86"/>
                <a:gd name="T2" fmla="*/ 1 w 269"/>
                <a:gd name="T3" fmla="*/ 1 h 86"/>
                <a:gd name="T4" fmla="*/ 0 w 269"/>
                <a:gd name="T5" fmla="*/ 1 h 86"/>
                <a:gd name="T6" fmla="*/ 0 w 269"/>
                <a:gd name="T7" fmla="*/ 0 h 86"/>
                <a:gd name="T8" fmla="*/ 0 w 269"/>
                <a:gd name="T9" fmla="*/ 1 h 86"/>
                <a:gd name="T10" fmla="*/ 0 w 269"/>
                <a:gd name="T11" fmla="*/ 1 h 86"/>
                <a:gd name="T12" fmla="*/ 0 w 269"/>
                <a:gd name="T13" fmla="*/ 1 h 86"/>
                <a:gd name="T14" fmla="*/ 0 w 269"/>
                <a:gd name="T15" fmla="*/ 1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86">
                  <a:moveTo>
                    <a:pt x="245" y="71"/>
                  </a:moveTo>
                  <a:lnTo>
                    <a:pt x="269" y="39"/>
                  </a:lnTo>
                  <a:lnTo>
                    <a:pt x="111" y="39"/>
                  </a:lnTo>
                  <a:lnTo>
                    <a:pt x="142" y="0"/>
                  </a:lnTo>
                  <a:lnTo>
                    <a:pt x="0" y="55"/>
                  </a:lnTo>
                  <a:lnTo>
                    <a:pt x="71" y="86"/>
                  </a:lnTo>
                  <a:lnTo>
                    <a:pt x="87" y="71"/>
                  </a:lnTo>
                  <a:lnTo>
                    <a:pt x="245"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158" name="Object 1014"/>
          <p:cNvGraphicFramePr>
            <a:graphicFrameLocks/>
          </p:cNvGraphicFramePr>
          <p:nvPr/>
        </p:nvGraphicFramePr>
        <p:xfrm>
          <a:off x="6901262" y="6002674"/>
          <a:ext cx="381000" cy="667635"/>
        </p:xfrm>
        <a:graphic>
          <a:graphicData uri="http://schemas.openxmlformats.org/presentationml/2006/ole">
            <mc:AlternateContent xmlns:mc="http://schemas.openxmlformats.org/markup-compatibility/2006">
              <mc:Choice xmlns:v="urn:schemas-microsoft-com:vml" Requires="v">
                <p:oleObj spid="_x0000_s1066" name="Imagen" r:id="rId9" imgW="8322945" imgH="5168900" progId="MS_ClipArt_Gallery.2">
                  <p:embed/>
                </p:oleObj>
              </mc:Choice>
              <mc:Fallback>
                <p:oleObj name="Imagen" r:id="rId9" imgW="8322945" imgH="5168900" progId="MS_ClipArt_Gallery.2">
                  <p:embed/>
                  <p:pic>
                    <p:nvPicPr>
                      <p:cNvPr id="158" name="Object 101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1262" y="6002674"/>
                        <a:ext cx="381000" cy="667635"/>
                      </a:xfrm>
                      <a:prstGeom prst="rect">
                        <a:avLst/>
                      </a:prstGeom>
                      <a:noFill/>
                      <a:ln>
                        <a:noFill/>
                      </a:ln>
                      <a:effectLst/>
                    </p:spPr>
                  </p:pic>
                </p:oleObj>
              </mc:Fallback>
            </mc:AlternateContent>
          </a:graphicData>
        </a:graphic>
      </p:graphicFrame>
      <p:sp>
        <p:nvSpPr>
          <p:cNvPr id="159" name="CuadroTexto 158"/>
          <p:cNvSpPr txBox="1"/>
          <p:nvPr/>
        </p:nvSpPr>
        <p:spPr>
          <a:xfrm>
            <a:off x="8122353" y="6379728"/>
            <a:ext cx="990977" cy="253916"/>
          </a:xfrm>
          <a:prstGeom prst="rect">
            <a:avLst/>
          </a:prstGeom>
          <a:noFill/>
        </p:spPr>
        <p:txBody>
          <a:bodyPr wrap="none" rtlCol="0">
            <a:spAutoFit/>
          </a:bodyPr>
          <a:lstStyle/>
          <a:p>
            <a:r>
              <a:rPr lang="en-US" sz="1050" dirty="0">
                <a:solidFill>
                  <a:schemeClr val="bg1"/>
                </a:solidFill>
              </a:rPr>
              <a:t>Physical Links</a:t>
            </a:r>
          </a:p>
        </p:txBody>
      </p:sp>
      <p:cxnSp>
        <p:nvCxnSpPr>
          <p:cNvPr id="160" name="Conector recto 159"/>
          <p:cNvCxnSpPr/>
          <p:nvPr/>
        </p:nvCxnSpPr>
        <p:spPr>
          <a:xfrm>
            <a:off x="8175803" y="6379728"/>
            <a:ext cx="1097740" cy="0"/>
          </a:xfrm>
          <a:prstGeom prst="line">
            <a:avLst/>
          </a:prstGeom>
          <a:ln w="38100">
            <a:solidFill>
              <a:srgbClr val="091548"/>
            </a:solidFill>
          </a:ln>
        </p:spPr>
        <p:style>
          <a:lnRef idx="1">
            <a:schemeClr val="accent1"/>
          </a:lnRef>
          <a:fillRef idx="0">
            <a:schemeClr val="accent1"/>
          </a:fillRef>
          <a:effectRef idx="0">
            <a:schemeClr val="accent1"/>
          </a:effectRef>
          <a:fontRef idx="minor">
            <a:schemeClr val="tx1"/>
          </a:fontRef>
        </p:style>
      </p:cxnSp>
      <p:cxnSp>
        <p:nvCxnSpPr>
          <p:cNvPr id="161" name="Conector recto 160"/>
          <p:cNvCxnSpPr/>
          <p:nvPr/>
        </p:nvCxnSpPr>
        <p:spPr>
          <a:xfrm>
            <a:off x="8242862" y="6221468"/>
            <a:ext cx="1097740" cy="0"/>
          </a:xfrm>
          <a:prstGeom prst="line">
            <a:avLst/>
          </a:prstGeom>
          <a:ln w="38100">
            <a:solidFill>
              <a:srgbClr val="091548"/>
            </a:solidFill>
          </a:ln>
        </p:spPr>
        <p:style>
          <a:lnRef idx="1">
            <a:schemeClr val="accent1"/>
          </a:lnRef>
          <a:fillRef idx="0">
            <a:schemeClr val="accent1"/>
          </a:fillRef>
          <a:effectRef idx="0">
            <a:schemeClr val="accent1"/>
          </a:effectRef>
          <a:fontRef idx="minor">
            <a:schemeClr val="tx1"/>
          </a:fontRef>
        </p:style>
      </p:cxnSp>
      <p:cxnSp>
        <p:nvCxnSpPr>
          <p:cNvPr id="83" name="Conector recto de flecha 82"/>
          <p:cNvCxnSpPr>
            <a:stCxn id="44" idx="1"/>
            <a:endCxn id="35" idx="1"/>
          </p:cNvCxnSpPr>
          <p:nvPr/>
        </p:nvCxnSpPr>
        <p:spPr>
          <a:xfrm rot="10800000" flipH="1">
            <a:off x="1240627" y="3303953"/>
            <a:ext cx="136703" cy="1893921"/>
          </a:xfrm>
          <a:prstGeom prst="bentConnector3">
            <a:avLst>
              <a:gd name="adj1" fmla="val -167224"/>
            </a:avLst>
          </a:prstGeom>
          <a:ln w="31750">
            <a:solidFill>
              <a:srgbClr val="EE7833"/>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5136185" y="5506252"/>
            <a:ext cx="171324" cy="261610"/>
          </a:xfrm>
          <a:prstGeom prst="rect">
            <a:avLst/>
          </a:prstGeom>
          <a:solidFill>
            <a:srgbClr val="4E742F"/>
          </a:solidFill>
          <a:ln>
            <a:solidFill>
              <a:schemeClr val="accent1">
                <a:shade val="50000"/>
              </a:schemeClr>
            </a:solidFill>
          </a:ln>
        </p:spPr>
        <p:txBody>
          <a:bodyPr wrap="square" lIns="91440" tIns="45720" rIns="91440" bIns="45720">
            <a:spAutoFit/>
          </a:bodyPr>
          <a:lstStyle/>
          <a:p>
            <a:pPr algn="ctr"/>
            <a:r>
              <a:rPr lang="es-ES" sz="1100" b="1" spc="50" dirty="0">
                <a:ln w="0"/>
                <a:solidFill>
                  <a:schemeClr val="bg2"/>
                </a:solidFill>
                <a:effectLst>
                  <a:innerShdw blurRad="63500" dist="50800" dir="13500000">
                    <a:srgbClr val="000000">
                      <a:alpha val="50000"/>
                    </a:srgbClr>
                  </a:innerShdw>
                </a:effectLst>
              </a:rPr>
              <a:t>3</a:t>
            </a:r>
          </a:p>
        </p:txBody>
      </p:sp>
      <p:sp>
        <p:nvSpPr>
          <p:cNvPr id="88" name="Rectángulo 87"/>
          <p:cNvSpPr/>
          <p:nvPr/>
        </p:nvSpPr>
        <p:spPr>
          <a:xfrm>
            <a:off x="6194338" y="4956676"/>
            <a:ext cx="171324" cy="261610"/>
          </a:xfrm>
          <a:prstGeom prst="rect">
            <a:avLst/>
          </a:prstGeom>
          <a:solidFill>
            <a:srgbClr val="4E742F"/>
          </a:solidFill>
          <a:ln>
            <a:solidFill>
              <a:schemeClr val="accent1">
                <a:shade val="50000"/>
              </a:schemeClr>
            </a:solidFill>
          </a:ln>
        </p:spPr>
        <p:txBody>
          <a:bodyPr wrap="square" lIns="91440" tIns="45720" rIns="91440" bIns="45720">
            <a:spAutoFit/>
          </a:bodyPr>
          <a:lstStyle/>
          <a:p>
            <a:pPr algn="ctr"/>
            <a:r>
              <a:rPr lang="es-ES" sz="1100" b="1" spc="50" dirty="0">
                <a:ln w="0"/>
                <a:solidFill>
                  <a:schemeClr val="bg2"/>
                </a:solidFill>
                <a:effectLst>
                  <a:innerShdw blurRad="63500" dist="50800" dir="13500000">
                    <a:srgbClr val="000000">
                      <a:alpha val="50000"/>
                    </a:srgbClr>
                  </a:innerShdw>
                </a:effectLst>
              </a:rPr>
              <a:t>4</a:t>
            </a:r>
          </a:p>
        </p:txBody>
      </p:sp>
      <p:sp>
        <p:nvSpPr>
          <p:cNvPr id="90" name="Rectángulo 89"/>
          <p:cNvSpPr/>
          <p:nvPr/>
        </p:nvSpPr>
        <p:spPr>
          <a:xfrm>
            <a:off x="5315180" y="4497055"/>
            <a:ext cx="171324" cy="261610"/>
          </a:xfrm>
          <a:prstGeom prst="rect">
            <a:avLst/>
          </a:prstGeom>
          <a:solidFill>
            <a:srgbClr val="4E742F"/>
          </a:solidFill>
          <a:ln>
            <a:solidFill>
              <a:schemeClr val="accent1">
                <a:shade val="50000"/>
              </a:schemeClr>
            </a:solidFill>
          </a:ln>
        </p:spPr>
        <p:txBody>
          <a:bodyPr wrap="square" lIns="91440" tIns="45720" rIns="91440" bIns="45720">
            <a:spAutoFit/>
          </a:bodyPr>
          <a:lstStyle/>
          <a:p>
            <a:pPr algn="ctr"/>
            <a:r>
              <a:rPr lang="es-ES" sz="1100" b="1" spc="50" dirty="0">
                <a:ln w="0"/>
                <a:solidFill>
                  <a:schemeClr val="bg2"/>
                </a:solidFill>
                <a:effectLst>
                  <a:innerShdw blurRad="63500" dist="50800" dir="13500000">
                    <a:srgbClr val="000000">
                      <a:alpha val="50000"/>
                    </a:srgbClr>
                  </a:innerShdw>
                </a:effectLst>
              </a:rPr>
              <a:t>5</a:t>
            </a:r>
          </a:p>
        </p:txBody>
      </p:sp>
      <p:sp>
        <p:nvSpPr>
          <p:cNvPr id="91" name="Rectángulo 90"/>
          <p:cNvSpPr/>
          <p:nvPr/>
        </p:nvSpPr>
        <p:spPr>
          <a:xfrm>
            <a:off x="5395021" y="2990005"/>
            <a:ext cx="171324" cy="261610"/>
          </a:xfrm>
          <a:prstGeom prst="rect">
            <a:avLst/>
          </a:prstGeom>
          <a:solidFill>
            <a:srgbClr val="4E742F"/>
          </a:solidFill>
          <a:ln>
            <a:solidFill>
              <a:schemeClr val="accent1">
                <a:shade val="50000"/>
              </a:schemeClr>
            </a:solidFill>
          </a:ln>
        </p:spPr>
        <p:txBody>
          <a:bodyPr wrap="square" lIns="91440" tIns="45720" rIns="91440" bIns="45720">
            <a:spAutoFit/>
          </a:bodyPr>
          <a:lstStyle/>
          <a:p>
            <a:pPr algn="ctr"/>
            <a:r>
              <a:rPr lang="es-ES" sz="1100" b="1" spc="50" dirty="0">
                <a:ln w="0"/>
                <a:solidFill>
                  <a:schemeClr val="bg2"/>
                </a:solidFill>
                <a:effectLst>
                  <a:innerShdw blurRad="63500" dist="50800" dir="13500000">
                    <a:srgbClr val="000000">
                      <a:alpha val="50000"/>
                    </a:srgbClr>
                  </a:innerShdw>
                </a:effectLst>
              </a:rPr>
              <a:t>6</a:t>
            </a:r>
          </a:p>
        </p:txBody>
      </p:sp>
      <p:sp>
        <p:nvSpPr>
          <p:cNvPr id="92" name="Rectángulo 91"/>
          <p:cNvSpPr/>
          <p:nvPr/>
        </p:nvSpPr>
        <p:spPr>
          <a:xfrm>
            <a:off x="7044669" y="3714587"/>
            <a:ext cx="171324" cy="261610"/>
          </a:xfrm>
          <a:prstGeom prst="rect">
            <a:avLst/>
          </a:prstGeom>
          <a:solidFill>
            <a:srgbClr val="4E742F"/>
          </a:solidFill>
          <a:ln>
            <a:solidFill>
              <a:schemeClr val="accent1">
                <a:shade val="50000"/>
              </a:schemeClr>
            </a:solidFill>
          </a:ln>
        </p:spPr>
        <p:txBody>
          <a:bodyPr wrap="square" lIns="91440" tIns="45720" rIns="91440" bIns="45720">
            <a:spAutoFit/>
          </a:bodyPr>
          <a:lstStyle/>
          <a:p>
            <a:pPr algn="ctr"/>
            <a:r>
              <a:rPr lang="es-ES" sz="1100" b="1" spc="50" dirty="0">
                <a:ln w="0"/>
                <a:solidFill>
                  <a:schemeClr val="bg2"/>
                </a:solidFill>
                <a:effectLst>
                  <a:innerShdw blurRad="63500" dist="50800" dir="13500000">
                    <a:srgbClr val="000000">
                      <a:alpha val="50000"/>
                    </a:srgbClr>
                  </a:innerShdw>
                </a:effectLst>
              </a:rPr>
              <a:t>7</a:t>
            </a:r>
          </a:p>
        </p:txBody>
      </p:sp>
      <p:sp>
        <p:nvSpPr>
          <p:cNvPr id="93" name="Rectángulo 92"/>
          <p:cNvSpPr/>
          <p:nvPr/>
        </p:nvSpPr>
        <p:spPr>
          <a:xfrm>
            <a:off x="8818713" y="3098148"/>
            <a:ext cx="171324" cy="261610"/>
          </a:xfrm>
          <a:prstGeom prst="rect">
            <a:avLst/>
          </a:prstGeom>
          <a:solidFill>
            <a:srgbClr val="4E742F"/>
          </a:solidFill>
          <a:ln>
            <a:solidFill>
              <a:schemeClr val="accent1">
                <a:shade val="50000"/>
              </a:schemeClr>
            </a:solidFill>
          </a:ln>
        </p:spPr>
        <p:txBody>
          <a:bodyPr wrap="square" lIns="91440" tIns="45720" rIns="91440" bIns="45720">
            <a:spAutoFit/>
          </a:bodyPr>
          <a:lstStyle/>
          <a:p>
            <a:pPr algn="ctr"/>
            <a:r>
              <a:rPr lang="es-ES" sz="1100" b="1" spc="50" dirty="0">
                <a:ln w="0"/>
                <a:solidFill>
                  <a:schemeClr val="bg2"/>
                </a:solidFill>
                <a:effectLst>
                  <a:innerShdw blurRad="63500" dist="50800" dir="13500000">
                    <a:srgbClr val="000000">
                      <a:alpha val="50000"/>
                    </a:srgbClr>
                  </a:innerShdw>
                </a:effectLst>
              </a:rPr>
              <a:t>8</a:t>
            </a:r>
          </a:p>
        </p:txBody>
      </p:sp>
      <p:sp>
        <p:nvSpPr>
          <p:cNvPr id="94" name="CuadroTexto 93"/>
          <p:cNvSpPr txBox="1"/>
          <p:nvPr/>
        </p:nvSpPr>
        <p:spPr>
          <a:xfrm>
            <a:off x="5962939" y="3940920"/>
            <a:ext cx="1334020" cy="261610"/>
          </a:xfrm>
          <a:prstGeom prst="rect">
            <a:avLst/>
          </a:prstGeom>
          <a:noFill/>
        </p:spPr>
        <p:txBody>
          <a:bodyPr wrap="none" rtlCol="0">
            <a:spAutoFit/>
          </a:bodyPr>
          <a:lstStyle/>
          <a:p>
            <a:pPr algn="ctr"/>
            <a:r>
              <a:rPr lang="en-US" sz="1100" dirty="0"/>
              <a:t>Data consumption</a:t>
            </a:r>
          </a:p>
        </p:txBody>
      </p:sp>
      <p:sp>
        <p:nvSpPr>
          <p:cNvPr id="95" name="Rettangolo 14">
            <a:extLst>
              <a:ext uri="{FF2B5EF4-FFF2-40B4-BE49-F238E27FC236}">
                <a16:creationId xmlns:a16="http://schemas.microsoft.com/office/drawing/2014/main" id="{1810BB63-3A21-4705-B6E3-CED6BE09E538}"/>
              </a:ext>
            </a:extLst>
          </p:cNvPr>
          <p:cNvSpPr/>
          <p:nvPr/>
        </p:nvSpPr>
        <p:spPr>
          <a:xfrm>
            <a:off x="1256185" y="2102247"/>
            <a:ext cx="3898945" cy="360987"/>
          </a:xfrm>
          <a:prstGeom prst="rect">
            <a:avLst/>
          </a:prstGeom>
          <a:solidFill>
            <a:srgbClr val="00CAA5"/>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tIns="274320" rIns="0" rtlCol="0" anchor="ctr">
            <a:noAutofit/>
          </a:bodyPr>
          <a:lstStyle/>
          <a:p>
            <a:pPr algn="ctr"/>
            <a:r>
              <a:rPr lang="it-IT" sz="1000" b="1" dirty="0">
                <a:solidFill>
                  <a:schemeClr val="tx1"/>
                </a:solidFill>
              </a:rPr>
              <a:t>Interface for model </a:t>
            </a:r>
            <a:r>
              <a:rPr lang="it-IT" sz="1000" b="1" dirty="0" err="1">
                <a:solidFill>
                  <a:schemeClr val="tx1"/>
                </a:solidFill>
              </a:rPr>
              <a:t>onboarding</a:t>
            </a:r>
            <a:endParaRPr lang="it-IT" sz="1000" b="1" dirty="0">
              <a:solidFill>
                <a:schemeClr val="tx1"/>
              </a:solidFill>
            </a:endParaRPr>
          </a:p>
          <a:p>
            <a:pPr algn="ctr"/>
            <a:endParaRPr lang="it-IT" sz="900" b="1" dirty="0">
              <a:solidFill>
                <a:schemeClr val="tx1"/>
              </a:solidFill>
            </a:endParaRPr>
          </a:p>
          <a:p>
            <a:pPr algn="ctr"/>
            <a:endParaRPr lang="it-IT" sz="900" b="1" dirty="0">
              <a:solidFill>
                <a:schemeClr val="bg1"/>
              </a:solidFill>
            </a:endParaRPr>
          </a:p>
        </p:txBody>
      </p:sp>
      <p:sp>
        <p:nvSpPr>
          <p:cNvPr id="96" name="Rectángulo 87">
            <a:extLst>
              <a:ext uri="{FF2B5EF4-FFF2-40B4-BE49-F238E27FC236}">
                <a16:creationId xmlns:a16="http://schemas.microsoft.com/office/drawing/2014/main" id="{944897F0-C469-4BF3-AFD2-7CD55A44C3C9}"/>
              </a:ext>
            </a:extLst>
          </p:cNvPr>
          <p:cNvSpPr/>
          <p:nvPr/>
        </p:nvSpPr>
        <p:spPr>
          <a:xfrm>
            <a:off x="3881866" y="1657154"/>
            <a:ext cx="171324" cy="261610"/>
          </a:xfrm>
          <a:prstGeom prst="rect">
            <a:avLst/>
          </a:prstGeom>
          <a:solidFill>
            <a:srgbClr val="4E742F"/>
          </a:solidFill>
          <a:ln>
            <a:solidFill>
              <a:schemeClr val="accent1">
                <a:shade val="50000"/>
              </a:schemeClr>
            </a:solidFill>
          </a:ln>
        </p:spPr>
        <p:txBody>
          <a:bodyPr wrap="square" lIns="91440" tIns="45720" rIns="91440" bIns="45720">
            <a:spAutoFit/>
          </a:bodyPr>
          <a:lstStyle/>
          <a:p>
            <a:pPr algn="ctr"/>
            <a:r>
              <a:rPr lang="es-ES" sz="1100" b="1" spc="50" dirty="0">
                <a:ln w="0"/>
                <a:solidFill>
                  <a:schemeClr val="bg2"/>
                </a:solidFill>
                <a:effectLst>
                  <a:innerShdw blurRad="63500" dist="50800" dir="13500000">
                    <a:srgbClr val="000000">
                      <a:alpha val="50000"/>
                    </a:srgbClr>
                  </a:innerShdw>
                </a:effectLst>
              </a:rPr>
              <a:t>1</a:t>
            </a:r>
          </a:p>
        </p:txBody>
      </p:sp>
      <p:sp>
        <p:nvSpPr>
          <p:cNvPr id="97" name="CuadroTexto 133">
            <a:extLst>
              <a:ext uri="{FF2B5EF4-FFF2-40B4-BE49-F238E27FC236}">
                <a16:creationId xmlns:a16="http://schemas.microsoft.com/office/drawing/2014/main" id="{20B78477-B807-4B62-BF5D-7EA5A11D41AF}"/>
              </a:ext>
            </a:extLst>
          </p:cNvPr>
          <p:cNvSpPr txBox="1"/>
          <p:nvPr/>
        </p:nvSpPr>
        <p:spPr>
          <a:xfrm>
            <a:off x="3951186" y="1477957"/>
            <a:ext cx="1150676" cy="600164"/>
          </a:xfrm>
          <a:prstGeom prst="rect">
            <a:avLst/>
          </a:prstGeom>
          <a:noFill/>
        </p:spPr>
        <p:txBody>
          <a:bodyPr wrap="square" rtlCol="0">
            <a:spAutoFit/>
          </a:bodyPr>
          <a:lstStyle/>
          <a:p>
            <a:pPr algn="ctr"/>
            <a:r>
              <a:rPr lang="en-US" sz="1100" dirty="0"/>
              <a:t>AIML model upload and training</a:t>
            </a:r>
          </a:p>
        </p:txBody>
      </p:sp>
      <p:sp>
        <p:nvSpPr>
          <p:cNvPr id="98" name="CuadroTexto 97"/>
          <p:cNvSpPr txBox="1"/>
          <p:nvPr/>
        </p:nvSpPr>
        <p:spPr>
          <a:xfrm>
            <a:off x="8615040" y="1200795"/>
            <a:ext cx="1130438" cy="261610"/>
          </a:xfrm>
          <a:prstGeom prst="rect">
            <a:avLst/>
          </a:prstGeom>
          <a:noFill/>
        </p:spPr>
        <p:txBody>
          <a:bodyPr wrap="none" rtlCol="0">
            <a:spAutoFit/>
          </a:bodyPr>
          <a:lstStyle/>
          <a:p>
            <a:pPr algn="ctr"/>
            <a:r>
              <a:rPr lang="en-US" sz="1100" dirty="0"/>
              <a:t>Service request</a:t>
            </a:r>
          </a:p>
        </p:txBody>
      </p:sp>
      <p:sp>
        <p:nvSpPr>
          <p:cNvPr id="99" name="Rectángulo 98"/>
          <p:cNvSpPr/>
          <p:nvPr/>
        </p:nvSpPr>
        <p:spPr>
          <a:xfrm>
            <a:off x="8497285" y="1193474"/>
            <a:ext cx="171324" cy="261610"/>
          </a:xfrm>
          <a:prstGeom prst="rect">
            <a:avLst/>
          </a:prstGeom>
          <a:solidFill>
            <a:srgbClr val="4E742F"/>
          </a:solidFill>
          <a:ln>
            <a:solidFill>
              <a:schemeClr val="accent1">
                <a:shade val="50000"/>
              </a:schemeClr>
            </a:solidFill>
          </a:ln>
        </p:spPr>
        <p:txBody>
          <a:bodyPr wrap="square" lIns="91440" tIns="45720" rIns="91440" bIns="45720">
            <a:spAutoFit/>
          </a:bodyPr>
          <a:lstStyle/>
          <a:p>
            <a:pPr algn="ctr"/>
            <a:r>
              <a:rPr lang="es-ES" sz="1100" b="1" spc="50" dirty="0">
                <a:ln w="0"/>
                <a:solidFill>
                  <a:schemeClr val="bg2"/>
                </a:solidFill>
                <a:effectLst>
                  <a:innerShdw blurRad="63500" dist="50800" dir="13500000">
                    <a:srgbClr val="000000">
                      <a:alpha val="50000"/>
                    </a:srgbClr>
                  </a:innerShdw>
                </a:effectLst>
              </a:rPr>
              <a:t>2</a:t>
            </a:r>
          </a:p>
        </p:txBody>
      </p:sp>
      <p:sp>
        <p:nvSpPr>
          <p:cNvPr id="100" name="Slide Number Placeholder 5">
            <a:extLst>
              <a:ext uri="{FF2B5EF4-FFF2-40B4-BE49-F238E27FC236}">
                <a16:creationId xmlns:a16="http://schemas.microsoft.com/office/drawing/2014/main" id="{481EA7A2-07D1-3B45-8899-62A7CE6C8435}"/>
              </a:ext>
            </a:extLst>
          </p:cNvPr>
          <p:cNvSpPr txBox="1">
            <a:spLocks/>
          </p:cNvSpPr>
          <p:nvPr/>
        </p:nvSpPr>
        <p:spPr>
          <a:xfrm>
            <a:off x="11346986" y="6490836"/>
            <a:ext cx="766544" cy="365125"/>
          </a:xfrm>
          <a:prstGeom prst="rect">
            <a:avLst/>
          </a:prstGeom>
        </p:spPr>
        <p:txBody>
          <a:bodyPr vert="horz" lIns="0" tIns="0" rIns="0" bIns="0" rtlCol="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ln w="19050" cmpd="sng">
                  <a:noFill/>
                </a:ln>
                <a:solidFill>
                  <a:schemeClr val="bg1"/>
                </a:solidFill>
                <a:latin typeface="Arial Black"/>
                <a:cs typeface="Arial Black"/>
              </a:rPr>
              <a:t>20</a:t>
            </a:r>
          </a:p>
        </p:txBody>
      </p:sp>
    </p:spTree>
    <p:extLst>
      <p:ext uri="{BB962C8B-B14F-4D97-AF65-F5344CB8AC3E}">
        <p14:creationId xmlns:p14="http://schemas.microsoft.com/office/powerpoint/2010/main" val="2951081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44">
            <a:extLst>
              <a:ext uri="{FF2B5EF4-FFF2-40B4-BE49-F238E27FC236}">
                <a16:creationId xmlns:a16="http://schemas.microsoft.com/office/drawing/2014/main" id="{856B51C0-A857-4139-91DB-83C04E10C5C8}"/>
              </a:ext>
            </a:extLst>
          </p:cNvPr>
          <p:cNvSpPr/>
          <p:nvPr/>
        </p:nvSpPr>
        <p:spPr>
          <a:xfrm>
            <a:off x="7103347" y="4551934"/>
            <a:ext cx="716305" cy="33854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latin typeface="Arial" panose="020B0604020202020204" pitchFamily="34" charset="0"/>
                <a:cs typeface="Arial" panose="020B0604020202020204" pitchFamily="34" charset="0"/>
              </a:rPr>
              <a:t>VNF</a:t>
            </a:r>
            <a:endParaRPr lang="en-US" sz="1100" dirty="0">
              <a:solidFill>
                <a:schemeClr val="tx1"/>
              </a:solidFill>
              <a:latin typeface="Arial" panose="020B0604020202020204" pitchFamily="34" charset="0"/>
              <a:cs typeface="Arial" panose="020B0604020202020204" pitchFamily="34" charset="0"/>
            </a:endParaRPr>
          </a:p>
        </p:txBody>
      </p:sp>
      <p:sp>
        <p:nvSpPr>
          <p:cNvPr id="6" name="Rectángulo redondeado 50">
            <a:extLst>
              <a:ext uri="{FF2B5EF4-FFF2-40B4-BE49-F238E27FC236}">
                <a16:creationId xmlns:a16="http://schemas.microsoft.com/office/drawing/2014/main" id="{F9D7C545-2E1E-4F85-9473-E38FA7B87585}"/>
              </a:ext>
            </a:extLst>
          </p:cNvPr>
          <p:cNvSpPr/>
          <p:nvPr/>
        </p:nvSpPr>
        <p:spPr>
          <a:xfrm>
            <a:off x="7351291" y="451945"/>
            <a:ext cx="2683042" cy="2984947"/>
          </a:xfrm>
          <a:prstGeom prst="roundRect">
            <a:avLst>
              <a:gd name="adj" fmla="val 1350"/>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54">
            <a:extLst>
              <a:ext uri="{FF2B5EF4-FFF2-40B4-BE49-F238E27FC236}">
                <a16:creationId xmlns:a16="http://schemas.microsoft.com/office/drawing/2014/main" id="{923181D0-0A9F-495A-AF56-35D204EEB6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1582" y="4547441"/>
            <a:ext cx="626803" cy="70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00657C11-197E-4650-9409-A39EB5247987}"/>
              </a:ext>
            </a:extLst>
          </p:cNvPr>
          <p:cNvSpPr/>
          <p:nvPr/>
        </p:nvSpPr>
        <p:spPr>
          <a:xfrm>
            <a:off x="8182197" y="2808596"/>
            <a:ext cx="1783597" cy="546982"/>
          </a:xfrm>
          <a:prstGeom prst="rect">
            <a:avLst/>
          </a:prstGeom>
          <a:solidFill>
            <a:srgbClr val="E84C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t>5Gr-RL</a:t>
            </a:r>
            <a:endParaRPr lang="es-ES" b="1" dirty="0"/>
          </a:p>
        </p:txBody>
      </p:sp>
      <p:grpSp>
        <p:nvGrpSpPr>
          <p:cNvPr id="9" name="Grupo 9">
            <a:extLst>
              <a:ext uri="{FF2B5EF4-FFF2-40B4-BE49-F238E27FC236}">
                <a16:creationId xmlns:a16="http://schemas.microsoft.com/office/drawing/2014/main" id="{F4182A99-FE5B-435E-A01A-D84AEDD0E09A}"/>
              </a:ext>
            </a:extLst>
          </p:cNvPr>
          <p:cNvGrpSpPr/>
          <p:nvPr/>
        </p:nvGrpSpPr>
        <p:grpSpPr>
          <a:xfrm rot="1033112">
            <a:off x="9101195" y="5001442"/>
            <a:ext cx="798473" cy="768124"/>
            <a:chOff x="901216" y="3999498"/>
            <a:chExt cx="827572" cy="795293"/>
          </a:xfrm>
        </p:grpSpPr>
        <p:sp>
          <p:nvSpPr>
            <p:cNvPr id="54" name="Elipse 10">
              <a:extLst>
                <a:ext uri="{FF2B5EF4-FFF2-40B4-BE49-F238E27FC236}">
                  <a16:creationId xmlns:a16="http://schemas.microsoft.com/office/drawing/2014/main" id="{B9DD8C2A-E6C9-49F4-8CCA-CCD005BB3046}"/>
                </a:ext>
              </a:extLst>
            </p:cNvPr>
            <p:cNvSpPr/>
            <p:nvPr/>
          </p:nvSpPr>
          <p:spPr>
            <a:xfrm>
              <a:off x="901216" y="3999498"/>
              <a:ext cx="286811" cy="27808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Elipse 11">
              <a:extLst>
                <a:ext uri="{FF2B5EF4-FFF2-40B4-BE49-F238E27FC236}">
                  <a16:creationId xmlns:a16="http://schemas.microsoft.com/office/drawing/2014/main" id="{0D7A723D-717A-49BF-A518-EFE4A5490118}"/>
                </a:ext>
              </a:extLst>
            </p:cNvPr>
            <p:cNvSpPr/>
            <p:nvPr/>
          </p:nvSpPr>
          <p:spPr>
            <a:xfrm>
              <a:off x="1441977" y="3999498"/>
              <a:ext cx="286811" cy="27808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Elipse 12">
              <a:extLst>
                <a:ext uri="{FF2B5EF4-FFF2-40B4-BE49-F238E27FC236}">
                  <a16:creationId xmlns:a16="http://schemas.microsoft.com/office/drawing/2014/main" id="{247720A9-6D49-4CF6-8C03-0F7410DBC8C5}"/>
                </a:ext>
              </a:extLst>
            </p:cNvPr>
            <p:cNvSpPr/>
            <p:nvPr/>
          </p:nvSpPr>
          <p:spPr>
            <a:xfrm>
              <a:off x="901216" y="4516710"/>
              <a:ext cx="286811" cy="27808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Elipse 13">
              <a:extLst>
                <a:ext uri="{FF2B5EF4-FFF2-40B4-BE49-F238E27FC236}">
                  <a16:creationId xmlns:a16="http://schemas.microsoft.com/office/drawing/2014/main" id="{40C7B1EC-4EAB-4857-80CB-0CA355D82D23}"/>
                </a:ext>
              </a:extLst>
            </p:cNvPr>
            <p:cNvSpPr/>
            <p:nvPr/>
          </p:nvSpPr>
          <p:spPr>
            <a:xfrm>
              <a:off x="1441977" y="4516710"/>
              <a:ext cx="286811" cy="27808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8" name="Conector recto 14">
              <a:extLst>
                <a:ext uri="{FF2B5EF4-FFF2-40B4-BE49-F238E27FC236}">
                  <a16:creationId xmlns:a16="http://schemas.microsoft.com/office/drawing/2014/main" id="{EB4EABEF-DBAE-4974-BB6C-3C5A8C9DC30F}"/>
                </a:ext>
              </a:extLst>
            </p:cNvPr>
            <p:cNvCxnSpPr>
              <a:stCxn id="54" idx="4"/>
              <a:endCxn id="56" idx="0"/>
            </p:cNvCxnSpPr>
            <p:nvPr/>
          </p:nvCxnSpPr>
          <p:spPr>
            <a:xfrm>
              <a:off x="1044622" y="4277579"/>
              <a:ext cx="0" cy="239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ctor recto 15">
              <a:extLst>
                <a:ext uri="{FF2B5EF4-FFF2-40B4-BE49-F238E27FC236}">
                  <a16:creationId xmlns:a16="http://schemas.microsoft.com/office/drawing/2014/main" id="{0284B279-0C6E-4400-B79E-51B8548DCF94}"/>
                </a:ext>
              </a:extLst>
            </p:cNvPr>
            <p:cNvCxnSpPr>
              <a:stCxn id="55" idx="4"/>
              <a:endCxn id="57" idx="0"/>
            </p:cNvCxnSpPr>
            <p:nvPr/>
          </p:nvCxnSpPr>
          <p:spPr>
            <a:xfrm>
              <a:off x="1585383" y="4277579"/>
              <a:ext cx="0" cy="239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ector recto 16">
              <a:extLst>
                <a:ext uri="{FF2B5EF4-FFF2-40B4-BE49-F238E27FC236}">
                  <a16:creationId xmlns:a16="http://schemas.microsoft.com/office/drawing/2014/main" id="{213106E2-10D0-490B-95AE-28FA9474890E}"/>
                </a:ext>
              </a:extLst>
            </p:cNvPr>
            <p:cNvCxnSpPr>
              <a:stCxn id="54" idx="6"/>
              <a:endCxn id="55" idx="2"/>
            </p:cNvCxnSpPr>
            <p:nvPr/>
          </p:nvCxnSpPr>
          <p:spPr>
            <a:xfrm>
              <a:off x="1188027" y="4138539"/>
              <a:ext cx="253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ector recto 17">
              <a:extLst>
                <a:ext uri="{FF2B5EF4-FFF2-40B4-BE49-F238E27FC236}">
                  <a16:creationId xmlns:a16="http://schemas.microsoft.com/office/drawing/2014/main" id="{643C7588-B29A-4EC4-88CE-CD890B1F591A}"/>
                </a:ext>
              </a:extLst>
            </p:cNvPr>
            <p:cNvCxnSpPr/>
            <p:nvPr/>
          </p:nvCxnSpPr>
          <p:spPr>
            <a:xfrm>
              <a:off x="1188027" y="4680847"/>
              <a:ext cx="25395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Nube 20">
            <a:extLst>
              <a:ext uri="{FF2B5EF4-FFF2-40B4-BE49-F238E27FC236}">
                <a16:creationId xmlns:a16="http://schemas.microsoft.com/office/drawing/2014/main" id="{2D131DA8-32CF-4CE4-98E3-8F3025B54D4C}"/>
              </a:ext>
            </a:extLst>
          </p:cNvPr>
          <p:cNvSpPr/>
          <p:nvPr/>
        </p:nvSpPr>
        <p:spPr>
          <a:xfrm>
            <a:off x="8743840" y="4774253"/>
            <a:ext cx="1573343" cy="126881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ector recto 23">
            <a:extLst>
              <a:ext uri="{FF2B5EF4-FFF2-40B4-BE49-F238E27FC236}">
                <a16:creationId xmlns:a16="http://schemas.microsoft.com/office/drawing/2014/main" id="{52885375-71ED-4A19-92FC-1209F6434A8A}"/>
              </a:ext>
            </a:extLst>
          </p:cNvPr>
          <p:cNvCxnSpPr>
            <a:cxnSpLocks/>
            <a:stCxn id="10" idx="2"/>
          </p:cNvCxnSpPr>
          <p:nvPr/>
        </p:nvCxnSpPr>
        <p:spPr>
          <a:xfrm flipH="1" flipV="1">
            <a:off x="8338181" y="5205336"/>
            <a:ext cx="410539" cy="2033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ángulo 24">
            <a:extLst>
              <a:ext uri="{FF2B5EF4-FFF2-40B4-BE49-F238E27FC236}">
                <a16:creationId xmlns:a16="http://schemas.microsoft.com/office/drawing/2014/main" id="{F11671AF-96A0-4EFE-AA58-18850B62F9FB}"/>
              </a:ext>
            </a:extLst>
          </p:cNvPr>
          <p:cNvSpPr/>
          <p:nvPr/>
        </p:nvSpPr>
        <p:spPr>
          <a:xfrm>
            <a:off x="8167981" y="1274627"/>
            <a:ext cx="1797814" cy="326446"/>
          </a:xfrm>
          <a:prstGeom prst="rect">
            <a:avLst/>
          </a:prstGeom>
          <a:solidFill>
            <a:srgbClr val="E84C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t>5Gr-VS</a:t>
            </a:r>
            <a:endParaRPr lang="es-ES" b="1" dirty="0"/>
          </a:p>
        </p:txBody>
      </p:sp>
      <p:sp>
        <p:nvSpPr>
          <p:cNvPr id="13" name="Rectángulo 25">
            <a:extLst>
              <a:ext uri="{FF2B5EF4-FFF2-40B4-BE49-F238E27FC236}">
                <a16:creationId xmlns:a16="http://schemas.microsoft.com/office/drawing/2014/main" id="{8CAD3BAE-EFB9-4A19-907C-F95AB3021E23}"/>
              </a:ext>
            </a:extLst>
          </p:cNvPr>
          <p:cNvSpPr/>
          <p:nvPr/>
        </p:nvSpPr>
        <p:spPr>
          <a:xfrm>
            <a:off x="9477777" y="3951688"/>
            <a:ext cx="1045484" cy="30102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t>WIM</a:t>
            </a:r>
            <a:endParaRPr lang="es-ES" b="1" dirty="0"/>
          </a:p>
        </p:txBody>
      </p:sp>
      <p:sp>
        <p:nvSpPr>
          <p:cNvPr id="14" name="Rectángulo 26">
            <a:extLst>
              <a:ext uri="{FF2B5EF4-FFF2-40B4-BE49-F238E27FC236}">
                <a16:creationId xmlns:a16="http://schemas.microsoft.com/office/drawing/2014/main" id="{6AE9FBCF-1ECE-4F13-90FB-32FD726AFCC9}"/>
              </a:ext>
            </a:extLst>
          </p:cNvPr>
          <p:cNvSpPr/>
          <p:nvPr/>
        </p:nvSpPr>
        <p:spPr>
          <a:xfrm>
            <a:off x="8175465" y="1901879"/>
            <a:ext cx="1799855" cy="513130"/>
          </a:xfrm>
          <a:prstGeom prst="rect">
            <a:avLst/>
          </a:prstGeom>
          <a:solidFill>
            <a:srgbClr val="E84C2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s-ES_tradnl" b="1" dirty="0"/>
              <a:t>5Gr-SO</a:t>
            </a:r>
            <a:endParaRPr lang="es-ES" dirty="0"/>
          </a:p>
        </p:txBody>
      </p:sp>
      <p:cxnSp>
        <p:nvCxnSpPr>
          <p:cNvPr id="19" name="Conector recto 66">
            <a:extLst>
              <a:ext uri="{FF2B5EF4-FFF2-40B4-BE49-F238E27FC236}">
                <a16:creationId xmlns:a16="http://schemas.microsoft.com/office/drawing/2014/main" id="{1889C50B-8EE4-4AD4-9F95-029EFEA64D0C}"/>
              </a:ext>
            </a:extLst>
          </p:cNvPr>
          <p:cNvCxnSpPr>
            <a:cxnSpLocks/>
          </p:cNvCxnSpPr>
          <p:nvPr/>
        </p:nvCxnSpPr>
        <p:spPr>
          <a:xfrm>
            <a:off x="5165847" y="712997"/>
            <a:ext cx="8687" cy="5988726"/>
          </a:xfrm>
          <a:prstGeom prst="line">
            <a:avLst/>
          </a:prstGeom>
          <a:ln w="34925">
            <a:prstDash val="lgDash"/>
          </a:ln>
        </p:spPr>
        <p:style>
          <a:lnRef idx="1">
            <a:schemeClr val="accent1"/>
          </a:lnRef>
          <a:fillRef idx="0">
            <a:schemeClr val="accent1"/>
          </a:fillRef>
          <a:effectRef idx="0">
            <a:schemeClr val="accent1"/>
          </a:effectRef>
          <a:fontRef idx="minor">
            <a:schemeClr val="tx1"/>
          </a:fontRef>
        </p:style>
      </p:cxnSp>
      <p:cxnSp>
        <p:nvCxnSpPr>
          <p:cNvPr id="20" name="Conector recto 74">
            <a:extLst>
              <a:ext uri="{FF2B5EF4-FFF2-40B4-BE49-F238E27FC236}">
                <a16:creationId xmlns:a16="http://schemas.microsoft.com/office/drawing/2014/main" id="{08918CEF-C09D-496C-8CE4-F5ED78A37F24}"/>
              </a:ext>
            </a:extLst>
          </p:cNvPr>
          <p:cNvCxnSpPr>
            <a:cxnSpLocks/>
          </p:cNvCxnSpPr>
          <p:nvPr/>
        </p:nvCxnSpPr>
        <p:spPr>
          <a:xfrm>
            <a:off x="5916663" y="446609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angular 95">
            <a:extLst>
              <a:ext uri="{FF2B5EF4-FFF2-40B4-BE49-F238E27FC236}">
                <a16:creationId xmlns:a16="http://schemas.microsoft.com/office/drawing/2014/main" id="{F59823DE-44F6-4D9F-8DB7-5208A39D1690}"/>
              </a:ext>
            </a:extLst>
          </p:cNvPr>
          <p:cNvCxnSpPr>
            <a:cxnSpLocks/>
            <a:stCxn id="6" idx="1"/>
            <a:endCxn id="87" idx="3"/>
          </p:cNvCxnSpPr>
          <p:nvPr/>
        </p:nvCxnSpPr>
        <p:spPr>
          <a:xfrm rot="10800000" flipV="1">
            <a:off x="4345937" y="1944418"/>
            <a:ext cx="3005355" cy="3279819"/>
          </a:xfrm>
          <a:prstGeom prst="bentConnector3">
            <a:avLst>
              <a:gd name="adj1" fmla="val 81429"/>
            </a:avLst>
          </a:prstGeom>
          <a:ln w="19050"/>
        </p:spPr>
        <p:style>
          <a:lnRef idx="1">
            <a:schemeClr val="accent1"/>
          </a:lnRef>
          <a:fillRef idx="0">
            <a:schemeClr val="accent1"/>
          </a:fillRef>
          <a:effectRef idx="0">
            <a:schemeClr val="accent1"/>
          </a:effectRef>
          <a:fontRef idx="minor">
            <a:schemeClr val="tx1"/>
          </a:fontRef>
        </p:style>
      </p:cxnSp>
      <p:cxnSp>
        <p:nvCxnSpPr>
          <p:cNvPr id="22" name="Conector angular 97">
            <a:extLst>
              <a:ext uri="{FF2B5EF4-FFF2-40B4-BE49-F238E27FC236}">
                <a16:creationId xmlns:a16="http://schemas.microsoft.com/office/drawing/2014/main" id="{CE75A3CB-3B3E-40AB-8F33-98A6A9DA3674}"/>
              </a:ext>
            </a:extLst>
          </p:cNvPr>
          <p:cNvCxnSpPr>
            <a:stCxn id="14" idx="2"/>
            <a:endCxn id="8" idx="0"/>
          </p:cNvCxnSpPr>
          <p:nvPr/>
        </p:nvCxnSpPr>
        <p:spPr>
          <a:xfrm flipH="1">
            <a:off x="9073996" y="2415009"/>
            <a:ext cx="1397" cy="393587"/>
          </a:xfrm>
          <a:prstGeom prst="straightConnector1">
            <a:avLst/>
          </a:prstGeom>
          <a:ln w="19050"/>
        </p:spPr>
        <p:style>
          <a:lnRef idx="1">
            <a:schemeClr val="accent1"/>
          </a:lnRef>
          <a:fillRef idx="0">
            <a:schemeClr val="accent1"/>
          </a:fillRef>
          <a:effectRef idx="0">
            <a:schemeClr val="accent1"/>
          </a:effectRef>
          <a:fontRef idx="minor">
            <a:schemeClr val="tx1"/>
          </a:fontRef>
        </p:style>
      </p:cxnSp>
      <p:cxnSp>
        <p:nvCxnSpPr>
          <p:cNvPr id="24" name="Conector recto 57">
            <a:extLst>
              <a:ext uri="{FF2B5EF4-FFF2-40B4-BE49-F238E27FC236}">
                <a16:creationId xmlns:a16="http://schemas.microsoft.com/office/drawing/2014/main" id="{F4485DC5-3567-4161-B26C-A8D774E768F2}"/>
              </a:ext>
            </a:extLst>
          </p:cNvPr>
          <p:cNvCxnSpPr>
            <a:cxnSpLocks/>
            <a:stCxn id="8" idx="2"/>
            <a:endCxn id="18" idx="0"/>
          </p:cNvCxnSpPr>
          <p:nvPr/>
        </p:nvCxnSpPr>
        <p:spPr>
          <a:xfrm flipH="1">
            <a:off x="8150227" y="3355578"/>
            <a:ext cx="923769" cy="613701"/>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41" name="Picture 4" descr="Resultat d'imatges de openstack logo">
            <a:extLst>
              <a:ext uri="{FF2B5EF4-FFF2-40B4-BE49-F238E27FC236}">
                <a16:creationId xmlns:a16="http://schemas.microsoft.com/office/drawing/2014/main" id="{DEF5765A-61CF-4D72-8909-AE1DAB52AF5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422496" y="3757292"/>
            <a:ext cx="1056199" cy="188156"/>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n 30">
            <a:extLst>
              <a:ext uri="{FF2B5EF4-FFF2-40B4-BE49-F238E27FC236}">
                <a16:creationId xmlns:a16="http://schemas.microsoft.com/office/drawing/2014/main" id="{AE8326C9-2C0B-43F8-84A8-302F0DA844B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87199" y="5573033"/>
            <a:ext cx="769619" cy="544293"/>
          </a:xfrm>
          <a:prstGeom prst="rect">
            <a:avLst/>
          </a:prstGeom>
        </p:spPr>
      </p:pic>
      <p:pic>
        <p:nvPicPr>
          <p:cNvPr id="45" name="Imagen 35">
            <a:extLst>
              <a:ext uri="{FF2B5EF4-FFF2-40B4-BE49-F238E27FC236}">
                <a16:creationId xmlns:a16="http://schemas.microsoft.com/office/drawing/2014/main" id="{30CBF32E-C0E4-4B6F-80CA-B2E3F9B84E0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162414" y="2182932"/>
            <a:ext cx="482407" cy="211053"/>
          </a:xfrm>
          <a:prstGeom prst="rect">
            <a:avLst/>
          </a:prstGeom>
        </p:spPr>
      </p:pic>
      <p:sp>
        <p:nvSpPr>
          <p:cNvPr id="46" name="Rectángulo 89">
            <a:extLst>
              <a:ext uri="{FF2B5EF4-FFF2-40B4-BE49-F238E27FC236}">
                <a16:creationId xmlns:a16="http://schemas.microsoft.com/office/drawing/2014/main" id="{9ABC68B9-5E00-4684-B337-11C52772D398}"/>
              </a:ext>
            </a:extLst>
          </p:cNvPr>
          <p:cNvSpPr/>
          <p:nvPr/>
        </p:nvSpPr>
        <p:spPr>
          <a:xfrm rot="16200000">
            <a:off x="6518747" y="2077697"/>
            <a:ext cx="2090938" cy="285668"/>
          </a:xfrm>
          <a:prstGeom prst="rect">
            <a:avLst/>
          </a:prstGeom>
          <a:solidFill>
            <a:srgbClr val="E84C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err="1"/>
              <a:t>Monitoring</a:t>
            </a:r>
            <a:r>
              <a:rPr lang="es-ES_tradnl" dirty="0"/>
              <a:t> </a:t>
            </a:r>
            <a:endParaRPr lang="es-ES" dirty="0"/>
          </a:p>
        </p:txBody>
      </p:sp>
      <p:cxnSp>
        <p:nvCxnSpPr>
          <p:cNvPr id="47" name="Conector recto de flecha 38">
            <a:extLst>
              <a:ext uri="{FF2B5EF4-FFF2-40B4-BE49-F238E27FC236}">
                <a16:creationId xmlns:a16="http://schemas.microsoft.com/office/drawing/2014/main" id="{2D6894F5-9F61-4491-84A5-EFFE17C26796}"/>
              </a:ext>
            </a:extLst>
          </p:cNvPr>
          <p:cNvCxnSpPr>
            <a:stCxn id="12" idx="1"/>
          </p:cNvCxnSpPr>
          <p:nvPr/>
        </p:nvCxnSpPr>
        <p:spPr>
          <a:xfrm flipH="1">
            <a:off x="7736305" y="1437850"/>
            <a:ext cx="431676" cy="59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92">
            <a:extLst>
              <a:ext uri="{FF2B5EF4-FFF2-40B4-BE49-F238E27FC236}">
                <a16:creationId xmlns:a16="http://schemas.microsoft.com/office/drawing/2014/main" id="{DF1A5594-D7D6-423D-B79F-A68252DE5AB3}"/>
              </a:ext>
            </a:extLst>
          </p:cNvPr>
          <p:cNvCxnSpPr/>
          <p:nvPr/>
        </p:nvCxnSpPr>
        <p:spPr>
          <a:xfrm flipH="1" flipV="1">
            <a:off x="7707050" y="2063779"/>
            <a:ext cx="474424" cy="565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9" name="Imagen 47">
            <a:extLst>
              <a:ext uri="{FF2B5EF4-FFF2-40B4-BE49-F238E27FC236}">
                <a16:creationId xmlns:a16="http://schemas.microsoft.com/office/drawing/2014/main" id="{22673F5E-F267-4D10-BB44-D120EE38E3D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424039" y="887495"/>
            <a:ext cx="291693" cy="289041"/>
          </a:xfrm>
          <a:prstGeom prst="rect">
            <a:avLst/>
          </a:prstGeom>
        </p:spPr>
      </p:pic>
      <p:sp>
        <p:nvSpPr>
          <p:cNvPr id="51" name="CuadroTexto 98">
            <a:extLst>
              <a:ext uri="{FF2B5EF4-FFF2-40B4-BE49-F238E27FC236}">
                <a16:creationId xmlns:a16="http://schemas.microsoft.com/office/drawing/2014/main" id="{8114E65C-3130-4B48-9CB5-F82E141056C9}"/>
              </a:ext>
            </a:extLst>
          </p:cNvPr>
          <p:cNvSpPr txBox="1"/>
          <p:nvPr/>
        </p:nvSpPr>
        <p:spPr>
          <a:xfrm>
            <a:off x="8295134" y="458666"/>
            <a:ext cx="1806750" cy="584775"/>
          </a:xfrm>
          <a:prstGeom prst="rect">
            <a:avLst/>
          </a:prstGeom>
          <a:noFill/>
        </p:spPr>
        <p:txBody>
          <a:bodyPr wrap="square" rtlCol="0">
            <a:spAutoFit/>
          </a:bodyPr>
          <a:lstStyle/>
          <a:p>
            <a:pPr algn="ctr"/>
            <a:r>
              <a:rPr lang="es-ES_tradnl" sz="1600" b="1" dirty="0">
                <a:solidFill>
                  <a:schemeClr val="accent1">
                    <a:lumMod val="75000"/>
                  </a:schemeClr>
                </a:solidFill>
              </a:rPr>
              <a:t>5Growth MANO and </a:t>
            </a:r>
            <a:r>
              <a:rPr lang="es-ES_tradnl" sz="1600" b="1" dirty="0" err="1">
                <a:solidFill>
                  <a:schemeClr val="accent1">
                    <a:lumMod val="75000"/>
                  </a:schemeClr>
                </a:solidFill>
              </a:rPr>
              <a:t>Monitoring</a:t>
            </a:r>
            <a:endParaRPr lang="es-ES" sz="1600" b="1" dirty="0">
              <a:solidFill>
                <a:schemeClr val="accent1">
                  <a:lumMod val="75000"/>
                </a:schemeClr>
              </a:solidFill>
            </a:endParaRPr>
          </a:p>
        </p:txBody>
      </p:sp>
      <p:pic>
        <p:nvPicPr>
          <p:cNvPr id="79" name="Imagen 31">
            <a:extLst>
              <a:ext uri="{FF2B5EF4-FFF2-40B4-BE49-F238E27FC236}">
                <a16:creationId xmlns:a16="http://schemas.microsoft.com/office/drawing/2014/main" id="{9213007C-41CB-43E3-9C3A-3EB17C0F76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6925" y="6018429"/>
            <a:ext cx="647545" cy="647545"/>
          </a:xfrm>
          <a:prstGeom prst="rect">
            <a:avLst/>
          </a:prstGeom>
        </p:spPr>
      </p:pic>
      <p:pic>
        <p:nvPicPr>
          <p:cNvPr id="81" name="Picture 80" descr="A picture containing LEGO, toy&#10;&#10;Description automatically generated">
            <a:extLst>
              <a:ext uri="{FF2B5EF4-FFF2-40B4-BE49-F238E27FC236}">
                <a16:creationId xmlns:a16="http://schemas.microsoft.com/office/drawing/2014/main" id="{E4063197-123E-47E1-8707-36B1C6ADC88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676016" y="5509987"/>
            <a:ext cx="1022298" cy="1022298"/>
          </a:xfrm>
          <a:prstGeom prst="rect">
            <a:avLst/>
          </a:prstGeom>
        </p:spPr>
      </p:pic>
      <p:pic>
        <p:nvPicPr>
          <p:cNvPr id="82" name="Picture 2" descr="Image result for switch routing logo">
            <a:extLst>
              <a:ext uri="{FF2B5EF4-FFF2-40B4-BE49-F238E27FC236}">
                <a16:creationId xmlns:a16="http://schemas.microsoft.com/office/drawing/2014/main" id="{F4F8360B-BB47-49C8-AFE8-9AE1A0D1A3C5}"/>
              </a:ext>
            </a:extLst>
          </p:cNvPr>
          <p:cNvPicPr>
            <a:picLocks noChangeAspect="1" noChangeArrowheads="1"/>
          </p:cNvPicPr>
          <p:nvPr/>
        </p:nvPicPr>
        <p:blipFill rotWithShape="1">
          <a:blip r:embed="rId10" cstate="hqprint">
            <a:extLst>
              <a:ext uri="{28A0092B-C50C-407E-A947-70E740481C1C}">
                <a14:useLocalDpi xmlns:a14="http://schemas.microsoft.com/office/drawing/2010/main" val="0"/>
              </a:ext>
            </a:extLst>
          </a:blip>
          <a:srcRect l="22371" t="20362" r="20939" b="22643"/>
          <a:stretch/>
        </p:blipFill>
        <p:spPr bwMode="auto">
          <a:xfrm>
            <a:off x="4670684" y="3429000"/>
            <a:ext cx="468289" cy="414551"/>
          </a:xfrm>
          <a:prstGeom prst="rect">
            <a:avLst/>
          </a:prstGeom>
          <a:noFill/>
          <a:extLst>
            <a:ext uri="{909E8E84-426E-40DD-AFC4-6F175D3DCCD1}">
              <a14:hiddenFill xmlns:a14="http://schemas.microsoft.com/office/drawing/2010/main">
                <a:solidFill>
                  <a:srgbClr val="FFFFFF"/>
                </a:solidFill>
              </a14:hiddenFill>
            </a:ext>
          </a:extLst>
        </p:spPr>
      </p:pic>
      <p:sp>
        <p:nvSpPr>
          <p:cNvPr id="83" name="Freeform 1012">
            <a:extLst>
              <a:ext uri="{FF2B5EF4-FFF2-40B4-BE49-F238E27FC236}">
                <a16:creationId xmlns:a16="http://schemas.microsoft.com/office/drawing/2014/main" id="{0B67B7DE-D52A-46B0-BA7E-142B088C2957}"/>
              </a:ext>
            </a:extLst>
          </p:cNvPr>
          <p:cNvSpPr>
            <a:spLocks noEditPoints="1"/>
          </p:cNvSpPr>
          <p:nvPr/>
        </p:nvSpPr>
        <p:spPr bwMode="auto">
          <a:xfrm>
            <a:off x="7491631" y="5466246"/>
            <a:ext cx="399186" cy="586757"/>
          </a:xfrm>
          <a:custGeom>
            <a:avLst/>
            <a:gdLst>
              <a:gd name="T0" fmla="*/ 0 w 148"/>
              <a:gd name="T1" fmla="*/ 2147483646 h 445"/>
              <a:gd name="T2" fmla="*/ 2147483646 w 148"/>
              <a:gd name="T3" fmla="*/ 2147483646 h 445"/>
              <a:gd name="T4" fmla="*/ 2147483646 w 148"/>
              <a:gd name="T5" fmla="*/ 2147483646 h 445"/>
              <a:gd name="T6" fmla="*/ 2147483646 w 148"/>
              <a:gd name="T7" fmla="*/ 0 h 445"/>
              <a:gd name="T8" fmla="*/ 2147483646 w 148"/>
              <a:gd name="T9" fmla="*/ 2147483646 h 445"/>
              <a:gd name="T10" fmla="*/ 0 w 148"/>
              <a:gd name="T11" fmla="*/ 2147483646 h 445"/>
              <a:gd name="T12" fmla="*/ 2147483646 w 148"/>
              <a:gd name="T13" fmla="*/ 0 h 445"/>
              <a:gd name="T14" fmla="*/ 2147483646 w 148"/>
              <a:gd name="T15" fmla="*/ 2147483646 h 445"/>
              <a:gd name="T16" fmla="*/ 2147483646 w 148"/>
              <a:gd name="T17" fmla="*/ 2147483646 h 445"/>
              <a:gd name="T18" fmla="*/ 2147483646 w 148"/>
              <a:gd name="T19" fmla="*/ 2147483646 h 445"/>
              <a:gd name="T20" fmla="*/ 2147483646 w 148"/>
              <a:gd name="T21" fmla="*/ 2147483646 h 445"/>
              <a:gd name="T22" fmla="*/ 2147483646 w 148"/>
              <a:gd name="T23" fmla="*/ 2147483646 h 445"/>
              <a:gd name="T24" fmla="*/ 2147483646 w 148"/>
              <a:gd name="T25" fmla="*/ 2147483646 h 445"/>
              <a:gd name="T26" fmla="*/ 2147483646 w 148"/>
              <a:gd name="T27" fmla="*/ 2147483646 h 445"/>
              <a:gd name="T28" fmla="*/ 2147483646 w 148"/>
              <a:gd name="T29" fmla="*/ 2147483646 h 445"/>
              <a:gd name="T30" fmla="*/ 2147483646 w 148"/>
              <a:gd name="T31" fmla="*/ 2147483646 h 445"/>
              <a:gd name="T32" fmla="*/ 2147483646 w 148"/>
              <a:gd name="T33" fmla="*/ 2147483646 h 445"/>
              <a:gd name="T34" fmla="*/ 2147483646 w 148"/>
              <a:gd name="T35" fmla="*/ 2147483646 h 445"/>
              <a:gd name="T36" fmla="*/ 2147483646 w 148"/>
              <a:gd name="T37" fmla="*/ 2147483646 h 445"/>
              <a:gd name="T38" fmla="*/ 2147483646 w 148"/>
              <a:gd name="T39" fmla="*/ 2147483646 h 445"/>
              <a:gd name="T40" fmla="*/ 2147483646 w 148"/>
              <a:gd name="T41" fmla="*/ 2147483646 h 445"/>
              <a:gd name="T42" fmla="*/ 2147483646 w 148"/>
              <a:gd name="T43" fmla="*/ 2147483646 h 445"/>
              <a:gd name="T44" fmla="*/ 2147483646 w 148"/>
              <a:gd name="T45" fmla="*/ 2147483646 h 445"/>
              <a:gd name="T46" fmla="*/ 2147483646 w 148"/>
              <a:gd name="T47" fmla="*/ 2147483646 h 445"/>
              <a:gd name="T48" fmla="*/ 2147483646 w 148"/>
              <a:gd name="T49" fmla="*/ 2147483646 h 445"/>
              <a:gd name="T50" fmla="*/ 2147483646 w 148"/>
              <a:gd name="T51" fmla="*/ 2147483646 h 445"/>
              <a:gd name="T52" fmla="*/ 2147483646 w 148"/>
              <a:gd name="T53" fmla="*/ 2147483646 h 445"/>
              <a:gd name="T54" fmla="*/ 2147483646 w 148"/>
              <a:gd name="T55" fmla="*/ 2147483646 h 445"/>
              <a:gd name="T56" fmla="*/ 2147483646 w 148"/>
              <a:gd name="T57" fmla="*/ 2147483646 h 445"/>
              <a:gd name="T58" fmla="*/ 2147483646 w 148"/>
              <a:gd name="T59" fmla="*/ 2147483646 h 445"/>
              <a:gd name="T60" fmla="*/ 2147483646 w 148"/>
              <a:gd name="T61" fmla="*/ 2147483646 h 445"/>
              <a:gd name="T62" fmla="*/ 2147483646 w 148"/>
              <a:gd name="T63" fmla="*/ 2147483646 h 445"/>
              <a:gd name="T64" fmla="*/ 2147483646 w 148"/>
              <a:gd name="T65" fmla="*/ 2147483646 h 445"/>
              <a:gd name="T66" fmla="*/ 2147483646 w 148"/>
              <a:gd name="T67" fmla="*/ 2147483646 h 445"/>
              <a:gd name="T68" fmla="*/ 2147483646 w 148"/>
              <a:gd name="T69" fmla="*/ 2147483646 h 445"/>
              <a:gd name="T70" fmla="*/ 2147483646 w 148"/>
              <a:gd name="T71" fmla="*/ 2147483646 h 445"/>
              <a:gd name="T72" fmla="*/ 2147483646 w 148"/>
              <a:gd name="T73" fmla="*/ 2147483646 h 445"/>
              <a:gd name="T74" fmla="*/ 2147483646 w 148"/>
              <a:gd name="T75" fmla="*/ 2147483646 h 445"/>
              <a:gd name="T76" fmla="*/ 2147483646 w 148"/>
              <a:gd name="T77" fmla="*/ 2147483646 h 445"/>
              <a:gd name="T78" fmla="*/ 2147483646 w 148"/>
              <a:gd name="T79" fmla="*/ 2147483646 h 445"/>
              <a:gd name="T80" fmla="*/ 2147483646 w 148"/>
              <a:gd name="T81" fmla="*/ 2147483646 h 445"/>
              <a:gd name="T82" fmla="*/ 2147483646 w 148"/>
              <a:gd name="T83" fmla="*/ 2147483646 h 445"/>
              <a:gd name="T84" fmla="*/ 2147483646 w 148"/>
              <a:gd name="T85" fmla="*/ 2147483646 h 4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445">
                <a:moveTo>
                  <a:pt x="0" y="408"/>
                </a:moveTo>
                <a:lnTo>
                  <a:pt x="74" y="371"/>
                </a:lnTo>
                <a:lnTo>
                  <a:pt x="148" y="408"/>
                </a:lnTo>
                <a:moveTo>
                  <a:pt x="74" y="0"/>
                </a:moveTo>
                <a:lnTo>
                  <a:pt x="74" y="445"/>
                </a:lnTo>
                <a:lnTo>
                  <a:pt x="0" y="408"/>
                </a:lnTo>
                <a:lnTo>
                  <a:pt x="74" y="0"/>
                </a:lnTo>
                <a:lnTo>
                  <a:pt x="148" y="408"/>
                </a:lnTo>
                <a:lnTo>
                  <a:pt x="74" y="445"/>
                </a:lnTo>
                <a:moveTo>
                  <a:pt x="56" y="102"/>
                </a:moveTo>
                <a:lnTo>
                  <a:pt x="74" y="111"/>
                </a:lnTo>
                <a:lnTo>
                  <a:pt x="92" y="102"/>
                </a:lnTo>
                <a:moveTo>
                  <a:pt x="50" y="136"/>
                </a:moveTo>
                <a:lnTo>
                  <a:pt x="74" y="148"/>
                </a:lnTo>
                <a:lnTo>
                  <a:pt x="99" y="136"/>
                </a:lnTo>
                <a:moveTo>
                  <a:pt x="43" y="170"/>
                </a:moveTo>
                <a:lnTo>
                  <a:pt x="74" y="185"/>
                </a:lnTo>
                <a:lnTo>
                  <a:pt x="104" y="169"/>
                </a:lnTo>
                <a:moveTo>
                  <a:pt x="37" y="204"/>
                </a:moveTo>
                <a:lnTo>
                  <a:pt x="74" y="222"/>
                </a:lnTo>
                <a:lnTo>
                  <a:pt x="111" y="204"/>
                </a:lnTo>
                <a:moveTo>
                  <a:pt x="31" y="238"/>
                </a:moveTo>
                <a:lnTo>
                  <a:pt x="74" y="259"/>
                </a:lnTo>
                <a:lnTo>
                  <a:pt x="118" y="238"/>
                </a:lnTo>
                <a:moveTo>
                  <a:pt x="24" y="272"/>
                </a:moveTo>
                <a:lnTo>
                  <a:pt x="74" y="297"/>
                </a:lnTo>
                <a:lnTo>
                  <a:pt x="123" y="271"/>
                </a:lnTo>
                <a:moveTo>
                  <a:pt x="18" y="306"/>
                </a:moveTo>
                <a:lnTo>
                  <a:pt x="74" y="333"/>
                </a:lnTo>
                <a:lnTo>
                  <a:pt x="130" y="306"/>
                </a:lnTo>
                <a:moveTo>
                  <a:pt x="12" y="340"/>
                </a:moveTo>
                <a:lnTo>
                  <a:pt x="74" y="371"/>
                </a:lnTo>
                <a:lnTo>
                  <a:pt x="136" y="340"/>
                </a:lnTo>
                <a:moveTo>
                  <a:pt x="6" y="374"/>
                </a:moveTo>
                <a:lnTo>
                  <a:pt x="74" y="408"/>
                </a:lnTo>
                <a:lnTo>
                  <a:pt x="141" y="373"/>
                </a:lnTo>
                <a:moveTo>
                  <a:pt x="65" y="28"/>
                </a:moveTo>
                <a:lnTo>
                  <a:pt x="74" y="18"/>
                </a:lnTo>
                <a:lnTo>
                  <a:pt x="83" y="28"/>
                </a:lnTo>
                <a:lnTo>
                  <a:pt x="88" y="55"/>
                </a:lnTo>
                <a:lnTo>
                  <a:pt x="74" y="65"/>
                </a:lnTo>
                <a:lnTo>
                  <a:pt x="60" y="55"/>
                </a:lnTo>
                <a:lnTo>
                  <a:pt x="65" y="28"/>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cxnSp>
        <p:nvCxnSpPr>
          <p:cNvPr id="84" name="Conector angular 95">
            <a:extLst>
              <a:ext uri="{FF2B5EF4-FFF2-40B4-BE49-F238E27FC236}">
                <a16:creationId xmlns:a16="http://schemas.microsoft.com/office/drawing/2014/main" id="{6DF96223-020E-4154-8670-4941A30881EE}"/>
              </a:ext>
            </a:extLst>
          </p:cNvPr>
          <p:cNvCxnSpPr>
            <a:cxnSpLocks/>
            <a:stCxn id="7" idx="2"/>
          </p:cNvCxnSpPr>
          <p:nvPr/>
        </p:nvCxnSpPr>
        <p:spPr>
          <a:xfrm rot="5400000">
            <a:off x="7686890" y="5449747"/>
            <a:ext cx="598676" cy="197512"/>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90" name="Flowchart: Process 89">
            <a:extLst>
              <a:ext uri="{FF2B5EF4-FFF2-40B4-BE49-F238E27FC236}">
                <a16:creationId xmlns:a16="http://schemas.microsoft.com/office/drawing/2014/main" id="{D0EAB8A8-BB36-4B5D-BD82-2637A0E8387B}"/>
              </a:ext>
            </a:extLst>
          </p:cNvPr>
          <p:cNvSpPr/>
          <p:nvPr/>
        </p:nvSpPr>
        <p:spPr>
          <a:xfrm>
            <a:off x="8191724" y="2103008"/>
            <a:ext cx="898528" cy="270204"/>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800" dirty="0"/>
              <a:t>Model Execution</a:t>
            </a:r>
            <a:endParaRPr lang="es-ES" sz="800" dirty="0"/>
          </a:p>
        </p:txBody>
      </p:sp>
      <p:pic>
        <p:nvPicPr>
          <p:cNvPr id="91" name="Picture 6" descr="spark-streaming-logo_0">
            <a:extLst>
              <a:ext uri="{FF2B5EF4-FFF2-40B4-BE49-F238E27FC236}">
                <a16:creationId xmlns:a16="http://schemas.microsoft.com/office/drawing/2014/main" id="{45F2F593-061F-4398-95A5-E707A6A967A7}"/>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8174109" y="2113458"/>
            <a:ext cx="392887" cy="267164"/>
          </a:xfrm>
          <a:prstGeom prst="rect">
            <a:avLst/>
          </a:prstGeom>
          <a:noFill/>
          <a:extLst>
            <a:ext uri="{909E8E84-426E-40DD-AFC4-6F175D3DCCD1}">
              <a14:hiddenFill xmlns:a14="http://schemas.microsoft.com/office/drawing/2010/main">
                <a:solidFill>
                  <a:srgbClr val="FFFFFF"/>
                </a:solidFill>
              </a14:hiddenFill>
            </a:ext>
          </a:extLst>
        </p:spPr>
      </p:pic>
      <p:sp>
        <p:nvSpPr>
          <p:cNvPr id="92" name="CuadroTexto 52">
            <a:extLst>
              <a:ext uri="{FF2B5EF4-FFF2-40B4-BE49-F238E27FC236}">
                <a16:creationId xmlns:a16="http://schemas.microsoft.com/office/drawing/2014/main" id="{DF3F6E3C-5EDA-4796-AD9B-707662694A47}"/>
              </a:ext>
            </a:extLst>
          </p:cNvPr>
          <p:cNvSpPr txBox="1"/>
          <p:nvPr/>
        </p:nvSpPr>
        <p:spPr>
          <a:xfrm>
            <a:off x="5329326" y="6304501"/>
            <a:ext cx="1230306" cy="384721"/>
          </a:xfrm>
          <a:prstGeom prst="rect">
            <a:avLst/>
          </a:prstGeom>
          <a:solidFill>
            <a:srgbClr val="FFC000"/>
          </a:solidFill>
          <a:ln>
            <a:solidFill>
              <a:schemeClr val="accent1"/>
            </a:solidFill>
          </a:ln>
        </p:spPr>
        <p:txBody>
          <a:bodyPr wrap="square" rtlCol="0">
            <a:spAutoFit/>
          </a:bodyPr>
          <a:lstStyle/>
          <a:p>
            <a:pPr algn="ctr"/>
            <a:r>
              <a:rPr lang="es-ES_tradnl" sz="1900" dirty="0"/>
              <a:t>Barcelona</a:t>
            </a:r>
            <a:endParaRPr lang="es-ES" sz="2000" dirty="0"/>
          </a:p>
        </p:txBody>
      </p:sp>
      <p:sp>
        <p:nvSpPr>
          <p:cNvPr id="93" name="CuadroTexto 52">
            <a:extLst>
              <a:ext uri="{FF2B5EF4-FFF2-40B4-BE49-F238E27FC236}">
                <a16:creationId xmlns:a16="http://schemas.microsoft.com/office/drawing/2014/main" id="{B021B0C0-2991-4155-83CB-300F8CD89888}"/>
              </a:ext>
            </a:extLst>
          </p:cNvPr>
          <p:cNvSpPr txBox="1"/>
          <p:nvPr/>
        </p:nvSpPr>
        <p:spPr>
          <a:xfrm>
            <a:off x="4021100" y="6305989"/>
            <a:ext cx="908608" cy="384721"/>
          </a:xfrm>
          <a:prstGeom prst="rect">
            <a:avLst/>
          </a:prstGeom>
          <a:solidFill>
            <a:srgbClr val="FFC000"/>
          </a:solidFill>
          <a:ln>
            <a:solidFill>
              <a:schemeClr val="accent1"/>
            </a:solidFill>
          </a:ln>
        </p:spPr>
        <p:txBody>
          <a:bodyPr wrap="square" rtlCol="0">
            <a:spAutoFit/>
          </a:bodyPr>
          <a:lstStyle>
            <a:defPPr>
              <a:defRPr lang="it-IT"/>
            </a:defPPr>
            <a:lvl1pPr algn="ctr">
              <a:defRPr sz="1900"/>
            </a:lvl1pPr>
          </a:lstStyle>
          <a:p>
            <a:r>
              <a:rPr lang="es-ES_tradnl" dirty="0"/>
              <a:t>Torino</a:t>
            </a:r>
            <a:endParaRPr lang="es-ES" dirty="0"/>
          </a:p>
        </p:txBody>
      </p:sp>
      <p:pic>
        <p:nvPicPr>
          <p:cNvPr id="96" name="Picture 95" descr="A picture containing LEGO, toy&#10;&#10;Description automatically generated">
            <a:extLst>
              <a:ext uri="{FF2B5EF4-FFF2-40B4-BE49-F238E27FC236}">
                <a16:creationId xmlns:a16="http://schemas.microsoft.com/office/drawing/2014/main" id="{C5D3A761-12CD-494D-8D9A-17092646924C}"/>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600521" y="4933227"/>
            <a:ext cx="1022298" cy="1022298"/>
          </a:xfrm>
          <a:prstGeom prst="rect">
            <a:avLst/>
          </a:prstGeom>
        </p:spPr>
      </p:pic>
      <p:pic>
        <p:nvPicPr>
          <p:cNvPr id="97" name="Picture 96" descr="A picture containing LEGO, toy&#10;&#10;Description automatically generated">
            <a:extLst>
              <a:ext uri="{FF2B5EF4-FFF2-40B4-BE49-F238E27FC236}">
                <a16:creationId xmlns:a16="http://schemas.microsoft.com/office/drawing/2014/main" id="{3BCE2DAF-7F6D-468F-8CB5-09743E9FBCA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011712" y="5732886"/>
            <a:ext cx="1022298" cy="1022298"/>
          </a:xfrm>
          <a:prstGeom prst="rect">
            <a:avLst/>
          </a:prstGeom>
        </p:spPr>
      </p:pic>
      <p:sp>
        <p:nvSpPr>
          <p:cNvPr id="98" name="CuadroTexto 94">
            <a:extLst>
              <a:ext uri="{FF2B5EF4-FFF2-40B4-BE49-F238E27FC236}">
                <a16:creationId xmlns:a16="http://schemas.microsoft.com/office/drawing/2014/main" id="{051CDE52-B277-451A-8101-5FAA5EDBA16B}"/>
              </a:ext>
            </a:extLst>
          </p:cNvPr>
          <p:cNvSpPr txBox="1"/>
          <p:nvPr/>
        </p:nvSpPr>
        <p:spPr>
          <a:xfrm>
            <a:off x="6573068" y="6368355"/>
            <a:ext cx="1201961" cy="261610"/>
          </a:xfrm>
          <a:prstGeom prst="rect">
            <a:avLst/>
          </a:prstGeom>
          <a:noFill/>
        </p:spPr>
        <p:txBody>
          <a:bodyPr wrap="square" rtlCol="0">
            <a:spAutoFit/>
          </a:bodyPr>
          <a:lstStyle/>
          <a:p>
            <a:pPr algn="ctr"/>
            <a:r>
              <a:rPr lang="es-ES_tradnl" sz="1100" b="1" dirty="0" err="1">
                <a:solidFill>
                  <a:schemeClr val="bg1"/>
                </a:solidFill>
              </a:rPr>
              <a:t>Scaling</a:t>
            </a:r>
            <a:r>
              <a:rPr lang="es-ES_tradnl" sz="1100" b="1" dirty="0">
                <a:solidFill>
                  <a:schemeClr val="bg1"/>
                </a:solidFill>
              </a:rPr>
              <a:t> </a:t>
            </a:r>
            <a:r>
              <a:rPr lang="es-ES_tradnl" sz="1100" b="1" dirty="0" err="1">
                <a:solidFill>
                  <a:schemeClr val="bg1"/>
                </a:solidFill>
              </a:rPr>
              <a:t>operation</a:t>
            </a:r>
            <a:endParaRPr lang="es-ES" sz="1100" b="1" dirty="0">
              <a:solidFill>
                <a:schemeClr val="bg1"/>
              </a:solidFill>
            </a:endParaRPr>
          </a:p>
        </p:txBody>
      </p:sp>
      <p:sp>
        <p:nvSpPr>
          <p:cNvPr id="101" name="Título 2">
            <a:extLst>
              <a:ext uri="{FF2B5EF4-FFF2-40B4-BE49-F238E27FC236}">
                <a16:creationId xmlns:a16="http://schemas.microsoft.com/office/drawing/2014/main" id="{EF1BFFE5-20D8-4933-9D65-A73484179843}"/>
              </a:ext>
            </a:extLst>
          </p:cNvPr>
          <p:cNvSpPr>
            <a:spLocks noGrp="1"/>
          </p:cNvSpPr>
          <p:nvPr>
            <p:ph type="title"/>
          </p:nvPr>
        </p:nvSpPr>
        <p:spPr>
          <a:xfrm>
            <a:off x="476075" y="60763"/>
            <a:ext cx="10800000" cy="1325563"/>
          </a:xfrm>
        </p:spPr>
        <p:txBody>
          <a:bodyPr/>
          <a:lstStyle/>
          <a:p>
            <a:r>
              <a:rPr lang="en-US" b="1" dirty="0">
                <a:solidFill>
                  <a:srgbClr val="00A144"/>
                </a:solidFill>
              </a:rPr>
              <a:t>Deployed Scenario</a:t>
            </a:r>
          </a:p>
        </p:txBody>
      </p:sp>
      <p:sp>
        <p:nvSpPr>
          <p:cNvPr id="78" name="CuadroTexto 52">
            <a:extLst>
              <a:ext uri="{FF2B5EF4-FFF2-40B4-BE49-F238E27FC236}">
                <a16:creationId xmlns:a16="http://schemas.microsoft.com/office/drawing/2014/main" id="{ADA76F0A-DC9A-48E9-9CE9-7A720586DB63}"/>
              </a:ext>
            </a:extLst>
          </p:cNvPr>
          <p:cNvSpPr txBox="1"/>
          <p:nvPr/>
        </p:nvSpPr>
        <p:spPr>
          <a:xfrm>
            <a:off x="8394935" y="5962732"/>
            <a:ext cx="2249894" cy="523220"/>
          </a:xfrm>
          <a:prstGeom prst="rect">
            <a:avLst/>
          </a:prstGeom>
          <a:noFill/>
        </p:spPr>
        <p:txBody>
          <a:bodyPr wrap="square" rtlCol="0">
            <a:spAutoFit/>
          </a:bodyPr>
          <a:lstStyle/>
          <a:p>
            <a:pPr algn="ctr"/>
            <a:r>
              <a:rPr lang="es-ES_tradnl" sz="1400" i="1" dirty="0" err="1"/>
              <a:t>Heterogeneous</a:t>
            </a:r>
            <a:r>
              <a:rPr lang="es-ES_tradnl" sz="1400" i="1" dirty="0"/>
              <a:t> WAN </a:t>
            </a:r>
            <a:r>
              <a:rPr lang="es-ES_tradnl" sz="1400" i="1" dirty="0" err="1"/>
              <a:t>transport</a:t>
            </a:r>
            <a:r>
              <a:rPr lang="es-ES_tradnl" sz="1400" i="1" dirty="0"/>
              <a:t> </a:t>
            </a:r>
            <a:r>
              <a:rPr lang="es-ES_tradnl" sz="1400" i="1" dirty="0" err="1"/>
              <a:t>network</a:t>
            </a:r>
            <a:endParaRPr lang="es-ES" sz="1400" i="1" dirty="0"/>
          </a:p>
        </p:txBody>
      </p:sp>
      <p:sp>
        <p:nvSpPr>
          <p:cNvPr id="85" name="Rectángulo 44">
            <a:extLst>
              <a:ext uri="{FF2B5EF4-FFF2-40B4-BE49-F238E27FC236}">
                <a16:creationId xmlns:a16="http://schemas.microsoft.com/office/drawing/2014/main" id="{F7C942F9-BBCC-4E51-AB9B-435B3AC5082F}"/>
              </a:ext>
            </a:extLst>
          </p:cNvPr>
          <p:cNvSpPr/>
          <p:nvPr/>
        </p:nvSpPr>
        <p:spPr>
          <a:xfrm>
            <a:off x="6972340" y="4637079"/>
            <a:ext cx="716305" cy="33854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latin typeface="Arial" panose="020B0604020202020204" pitchFamily="34" charset="0"/>
                <a:cs typeface="Arial" panose="020B0604020202020204" pitchFamily="34" charset="0"/>
              </a:rPr>
              <a:t>VNF</a:t>
            </a:r>
            <a:endParaRPr lang="en-US" sz="1100" dirty="0">
              <a:solidFill>
                <a:schemeClr val="tx1"/>
              </a:solidFill>
              <a:latin typeface="Arial" panose="020B0604020202020204" pitchFamily="34" charset="0"/>
              <a:cs typeface="Arial" panose="020B0604020202020204" pitchFamily="34" charset="0"/>
            </a:endParaRPr>
          </a:p>
        </p:txBody>
      </p:sp>
      <p:pic>
        <p:nvPicPr>
          <p:cNvPr id="102" name="Imagen 54">
            <a:extLst>
              <a:ext uri="{FF2B5EF4-FFF2-40B4-BE49-F238E27FC236}">
                <a16:creationId xmlns:a16="http://schemas.microsoft.com/office/drawing/2014/main" id="{52832FB5-9C59-40E0-AED9-63706E77A3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37988" y="4981776"/>
            <a:ext cx="626803" cy="70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02" descr="A picture containing LEGO, toy&#10;&#10;Description automatically generated">
            <a:extLst>
              <a:ext uri="{FF2B5EF4-FFF2-40B4-BE49-F238E27FC236}">
                <a16:creationId xmlns:a16="http://schemas.microsoft.com/office/drawing/2014/main" id="{52B6C30D-1AE4-45A0-8073-17C8F9E3F051}"/>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1183379" y="5781166"/>
            <a:ext cx="1022298" cy="1022298"/>
          </a:xfrm>
          <a:prstGeom prst="rect">
            <a:avLst/>
          </a:prstGeom>
        </p:spPr>
      </p:pic>
      <p:cxnSp>
        <p:nvCxnSpPr>
          <p:cNvPr id="104" name="Conector recto 23">
            <a:extLst>
              <a:ext uri="{FF2B5EF4-FFF2-40B4-BE49-F238E27FC236}">
                <a16:creationId xmlns:a16="http://schemas.microsoft.com/office/drawing/2014/main" id="{1615C3B1-B265-4DF0-8F4B-E9DE1426596C}"/>
              </a:ext>
            </a:extLst>
          </p:cNvPr>
          <p:cNvCxnSpPr>
            <a:cxnSpLocks/>
            <a:stCxn id="102" idx="1"/>
          </p:cNvCxnSpPr>
          <p:nvPr/>
        </p:nvCxnSpPr>
        <p:spPr>
          <a:xfrm flipH="1">
            <a:off x="10282612" y="5332638"/>
            <a:ext cx="1055376" cy="302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Rectángulo 44">
            <a:extLst>
              <a:ext uri="{FF2B5EF4-FFF2-40B4-BE49-F238E27FC236}">
                <a16:creationId xmlns:a16="http://schemas.microsoft.com/office/drawing/2014/main" id="{0D05A38F-C1FE-4B6A-87DB-CD368B6D2529}"/>
              </a:ext>
            </a:extLst>
          </p:cNvPr>
          <p:cNvSpPr/>
          <p:nvPr/>
        </p:nvSpPr>
        <p:spPr>
          <a:xfrm>
            <a:off x="11438293" y="4622241"/>
            <a:ext cx="716305" cy="33854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latin typeface="Arial" panose="020B0604020202020204" pitchFamily="34" charset="0"/>
                <a:cs typeface="Arial" panose="020B0604020202020204" pitchFamily="34" charset="0"/>
              </a:rPr>
              <a:t>VNF</a:t>
            </a:r>
            <a:endParaRPr lang="en-US" sz="1100" dirty="0">
              <a:solidFill>
                <a:schemeClr val="tx1"/>
              </a:solidFill>
              <a:latin typeface="Arial" panose="020B0604020202020204" pitchFamily="34" charset="0"/>
              <a:cs typeface="Arial" panose="020B0604020202020204" pitchFamily="34" charset="0"/>
            </a:endParaRPr>
          </a:p>
        </p:txBody>
      </p:sp>
      <p:sp>
        <p:nvSpPr>
          <p:cNvPr id="106" name="Freeform 1012">
            <a:extLst>
              <a:ext uri="{FF2B5EF4-FFF2-40B4-BE49-F238E27FC236}">
                <a16:creationId xmlns:a16="http://schemas.microsoft.com/office/drawing/2014/main" id="{3B018144-685D-4E43-9F3D-EAE1AAD66AA5}"/>
              </a:ext>
            </a:extLst>
          </p:cNvPr>
          <p:cNvSpPr>
            <a:spLocks noEditPoints="1"/>
          </p:cNvSpPr>
          <p:nvPr/>
        </p:nvSpPr>
        <p:spPr bwMode="auto">
          <a:xfrm>
            <a:off x="10917336" y="5774485"/>
            <a:ext cx="399186" cy="586757"/>
          </a:xfrm>
          <a:custGeom>
            <a:avLst/>
            <a:gdLst>
              <a:gd name="T0" fmla="*/ 0 w 148"/>
              <a:gd name="T1" fmla="*/ 2147483646 h 445"/>
              <a:gd name="T2" fmla="*/ 2147483646 w 148"/>
              <a:gd name="T3" fmla="*/ 2147483646 h 445"/>
              <a:gd name="T4" fmla="*/ 2147483646 w 148"/>
              <a:gd name="T5" fmla="*/ 2147483646 h 445"/>
              <a:gd name="T6" fmla="*/ 2147483646 w 148"/>
              <a:gd name="T7" fmla="*/ 0 h 445"/>
              <a:gd name="T8" fmla="*/ 2147483646 w 148"/>
              <a:gd name="T9" fmla="*/ 2147483646 h 445"/>
              <a:gd name="T10" fmla="*/ 0 w 148"/>
              <a:gd name="T11" fmla="*/ 2147483646 h 445"/>
              <a:gd name="T12" fmla="*/ 2147483646 w 148"/>
              <a:gd name="T13" fmla="*/ 0 h 445"/>
              <a:gd name="T14" fmla="*/ 2147483646 w 148"/>
              <a:gd name="T15" fmla="*/ 2147483646 h 445"/>
              <a:gd name="T16" fmla="*/ 2147483646 w 148"/>
              <a:gd name="T17" fmla="*/ 2147483646 h 445"/>
              <a:gd name="T18" fmla="*/ 2147483646 w 148"/>
              <a:gd name="T19" fmla="*/ 2147483646 h 445"/>
              <a:gd name="T20" fmla="*/ 2147483646 w 148"/>
              <a:gd name="T21" fmla="*/ 2147483646 h 445"/>
              <a:gd name="T22" fmla="*/ 2147483646 w 148"/>
              <a:gd name="T23" fmla="*/ 2147483646 h 445"/>
              <a:gd name="T24" fmla="*/ 2147483646 w 148"/>
              <a:gd name="T25" fmla="*/ 2147483646 h 445"/>
              <a:gd name="T26" fmla="*/ 2147483646 w 148"/>
              <a:gd name="T27" fmla="*/ 2147483646 h 445"/>
              <a:gd name="T28" fmla="*/ 2147483646 w 148"/>
              <a:gd name="T29" fmla="*/ 2147483646 h 445"/>
              <a:gd name="T30" fmla="*/ 2147483646 w 148"/>
              <a:gd name="T31" fmla="*/ 2147483646 h 445"/>
              <a:gd name="T32" fmla="*/ 2147483646 w 148"/>
              <a:gd name="T33" fmla="*/ 2147483646 h 445"/>
              <a:gd name="T34" fmla="*/ 2147483646 w 148"/>
              <a:gd name="T35" fmla="*/ 2147483646 h 445"/>
              <a:gd name="T36" fmla="*/ 2147483646 w 148"/>
              <a:gd name="T37" fmla="*/ 2147483646 h 445"/>
              <a:gd name="T38" fmla="*/ 2147483646 w 148"/>
              <a:gd name="T39" fmla="*/ 2147483646 h 445"/>
              <a:gd name="T40" fmla="*/ 2147483646 w 148"/>
              <a:gd name="T41" fmla="*/ 2147483646 h 445"/>
              <a:gd name="T42" fmla="*/ 2147483646 w 148"/>
              <a:gd name="T43" fmla="*/ 2147483646 h 445"/>
              <a:gd name="T44" fmla="*/ 2147483646 w 148"/>
              <a:gd name="T45" fmla="*/ 2147483646 h 445"/>
              <a:gd name="T46" fmla="*/ 2147483646 w 148"/>
              <a:gd name="T47" fmla="*/ 2147483646 h 445"/>
              <a:gd name="T48" fmla="*/ 2147483646 w 148"/>
              <a:gd name="T49" fmla="*/ 2147483646 h 445"/>
              <a:gd name="T50" fmla="*/ 2147483646 w 148"/>
              <a:gd name="T51" fmla="*/ 2147483646 h 445"/>
              <a:gd name="T52" fmla="*/ 2147483646 w 148"/>
              <a:gd name="T53" fmla="*/ 2147483646 h 445"/>
              <a:gd name="T54" fmla="*/ 2147483646 w 148"/>
              <a:gd name="T55" fmla="*/ 2147483646 h 445"/>
              <a:gd name="T56" fmla="*/ 2147483646 w 148"/>
              <a:gd name="T57" fmla="*/ 2147483646 h 445"/>
              <a:gd name="T58" fmla="*/ 2147483646 w 148"/>
              <a:gd name="T59" fmla="*/ 2147483646 h 445"/>
              <a:gd name="T60" fmla="*/ 2147483646 w 148"/>
              <a:gd name="T61" fmla="*/ 2147483646 h 445"/>
              <a:gd name="T62" fmla="*/ 2147483646 w 148"/>
              <a:gd name="T63" fmla="*/ 2147483646 h 445"/>
              <a:gd name="T64" fmla="*/ 2147483646 w 148"/>
              <a:gd name="T65" fmla="*/ 2147483646 h 445"/>
              <a:gd name="T66" fmla="*/ 2147483646 w 148"/>
              <a:gd name="T67" fmla="*/ 2147483646 h 445"/>
              <a:gd name="T68" fmla="*/ 2147483646 w 148"/>
              <a:gd name="T69" fmla="*/ 2147483646 h 445"/>
              <a:gd name="T70" fmla="*/ 2147483646 w 148"/>
              <a:gd name="T71" fmla="*/ 2147483646 h 445"/>
              <a:gd name="T72" fmla="*/ 2147483646 w 148"/>
              <a:gd name="T73" fmla="*/ 2147483646 h 445"/>
              <a:gd name="T74" fmla="*/ 2147483646 w 148"/>
              <a:gd name="T75" fmla="*/ 2147483646 h 445"/>
              <a:gd name="T76" fmla="*/ 2147483646 w 148"/>
              <a:gd name="T77" fmla="*/ 2147483646 h 445"/>
              <a:gd name="T78" fmla="*/ 2147483646 w 148"/>
              <a:gd name="T79" fmla="*/ 2147483646 h 445"/>
              <a:gd name="T80" fmla="*/ 2147483646 w 148"/>
              <a:gd name="T81" fmla="*/ 2147483646 h 445"/>
              <a:gd name="T82" fmla="*/ 2147483646 w 148"/>
              <a:gd name="T83" fmla="*/ 2147483646 h 445"/>
              <a:gd name="T84" fmla="*/ 2147483646 w 148"/>
              <a:gd name="T85" fmla="*/ 2147483646 h 4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445">
                <a:moveTo>
                  <a:pt x="0" y="408"/>
                </a:moveTo>
                <a:lnTo>
                  <a:pt x="74" y="371"/>
                </a:lnTo>
                <a:lnTo>
                  <a:pt x="148" y="408"/>
                </a:lnTo>
                <a:moveTo>
                  <a:pt x="74" y="0"/>
                </a:moveTo>
                <a:lnTo>
                  <a:pt x="74" y="445"/>
                </a:lnTo>
                <a:lnTo>
                  <a:pt x="0" y="408"/>
                </a:lnTo>
                <a:lnTo>
                  <a:pt x="74" y="0"/>
                </a:lnTo>
                <a:lnTo>
                  <a:pt x="148" y="408"/>
                </a:lnTo>
                <a:lnTo>
                  <a:pt x="74" y="445"/>
                </a:lnTo>
                <a:moveTo>
                  <a:pt x="56" y="102"/>
                </a:moveTo>
                <a:lnTo>
                  <a:pt x="74" y="111"/>
                </a:lnTo>
                <a:lnTo>
                  <a:pt x="92" y="102"/>
                </a:lnTo>
                <a:moveTo>
                  <a:pt x="50" y="136"/>
                </a:moveTo>
                <a:lnTo>
                  <a:pt x="74" y="148"/>
                </a:lnTo>
                <a:lnTo>
                  <a:pt x="99" y="136"/>
                </a:lnTo>
                <a:moveTo>
                  <a:pt x="43" y="170"/>
                </a:moveTo>
                <a:lnTo>
                  <a:pt x="74" y="185"/>
                </a:lnTo>
                <a:lnTo>
                  <a:pt x="104" y="169"/>
                </a:lnTo>
                <a:moveTo>
                  <a:pt x="37" y="204"/>
                </a:moveTo>
                <a:lnTo>
                  <a:pt x="74" y="222"/>
                </a:lnTo>
                <a:lnTo>
                  <a:pt x="111" y="204"/>
                </a:lnTo>
                <a:moveTo>
                  <a:pt x="31" y="238"/>
                </a:moveTo>
                <a:lnTo>
                  <a:pt x="74" y="259"/>
                </a:lnTo>
                <a:lnTo>
                  <a:pt x="118" y="238"/>
                </a:lnTo>
                <a:moveTo>
                  <a:pt x="24" y="272"/>
                </a:moveTo>
                <a:lnTo>
                  <a:pt x="74" y="297"/>
                </a:lnTo>
                <a:lnTo>
                  <a:pt x="123" y="271"/>
                </a:lnTo>
                <a:moveTo>
                  <a:pt x="18" y="306"/>
                </a:moveTo>
                <a:lnTo>
                  <a:pt x="74" y="333"/>
                </a:lnTo>
                <a:lnTo>
                  <a:pt x="130" y="306"/>
                </a:lnTo>
                <a:moveTo>
                  <a:pt x="12" y="340"/>
                </a:moveTo>
                <a:lnTo>
                  <a:pt x="74" y="371"/>
                </a:lnTo>
                <a:lnTo>
                  <a:pt x="136" y="340"/>
                </a:lnTo>
                <a:moveTo>
                  <a:pt x="6" y="374"/>
                </a:moveTo>
                <a:lnTo>
                  <a:pt x="74" y="408"/>
                </a:lnTo>
                <a:lnTo>
                  <a:pt x="141" y="373"/>
                </a:lnTo>
                <a:moveTo>
                  <a:pt x="65" y="28"/>
                </a:moveTo>
                <a:lnTo>
                  <a:pt x="74" y="18"/>
                </a:lnTo>
                <a:lnTo>
                  <a:pt x="83" y="28"/>
                </a:lnTo>
                <a:lnTo>
                  <a:pt x="88" y="55"/>
                </a:lnTo>
                <a:lnTo>
                  <a:pt x="74" y="65"/>
                </a:lnTo>
                <a:lnTo>
                  <a:pt x="60" y="55"/>
                </a:lnTo>
                <a:lnTo>
                  <a:pt x="65" y="28"/>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cxnSp>
        <p:nvCxnSpPr>
          <p:cNvPr id="107" name="Conector angular 95">
            <a:extLst>
              <a:ext uri="{FF2B5EF4-FFF2-40B4-BE49-F238E27FC236}">
                <a16:creationId xmlns:a16="http://schemas.microsoft.com/office/drawing/2014/main" id="{2AF3233B-B05B-43E6-8118-18AE81D55005}"/>
              </a:ext>
            </a:extLst>
          </p:cNvPr>
          <p:cNvCxnSpPr>
            <a:cxnSpLocks/>
          </p:cNvCxnSpPr>
          <p:nvPr/>
        </p:nvCxnSpPr>
        <p:spPr>
          <a:xfrm rot="5400000">
            <a:off x="11160910" y="5669035"/>
            <a:ext cx="299184" cy="255583"/>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18" name="Rectángulo 63">
            <a:extLst>
              <a:ext uri="{FF2B5EF4-FFF2-40B4-BE49-F238E27FC236}">
                <a16:creationId xmlns:a16="http://schemas.microsoft.com/office/drawing/2014/main" id="{7A875736-9F0D-4344-BC4B-11A545446565}"/>
              </a:ext>
            </a:extLst>
          </p:cNvPr>
          <p:cNvSpPr/>
          <p:nvPr/>
        </p:nvSpPr>
        <p:spPr>
          <a:xfrm>
            <a:off x="7627485" y="3969279"/>
            <a:ext cx="1045484" cy="30102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t>VIM</a:t>
            </a:r>
            <a:endParaRPr lang="es-ES" b="1" dirty="0"/>
          </a:p>
        </p:txBody>
      </p:sp>
      <p:cxnSp>
        <p:nvCxnSpPr>
          <p:cNvPr id="108" name="Conector recto 57">
            <a:extLst>
              <a:ext uri="{FF2B5EF4-FFF2-40B4-BE49-F238E27FC236}">
                <a16:creationId xmlns:a16="http://schemas.microsoft.com/office/drawing/2014/main" id="{F13ABF8E-A513-4637-9945-BF4E744A1DC4}"/>
              </a:ext>
            </a:extLst>
          </p:cNvPr>
          <p:cNvCxnSpPr>
            <a:cxnSpLocks/>
            <a:stCxn id="18" idx="3"/>
            <a:endCxn id="102" idx="0"/>
          </p:cNvCxnSpPr>
          <p:nvPr/>
        </p:nvCxnSpPr>
        <p:spPr>
          <a:xfrm>
            <a:off x="8672969" y="4119792"/>
            <a:ext cx="2978421" cy="86198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2CC64696-BEF2-4A12-AB70-365E5FA9B2F7}"/>
              </a:ext>
            </a:extLst>
          </p:cNvPr>
          <p:cNvCxnSpPr/>
          <p:nvPr/>
        </p:nvCxnSpPr>
        <p:spPr>
          <a:xfrm flipV="1">
            <a:off x="6676016" y="6368355"/>
            <a:ext cx="0" cy="341403"/>
          </a:xfrm>
          <a:prstGeom prst="straightConnector1">
            <a:avLst/>
          </a:prstGeom>
          <a:ln w="31750">
            <a:solidFill>
              <a:srgbClr val="EE7833"/>
            </a:solidFill>
            <a:tailEnd type="triangle"/>
          </a:ln>
        </p:spPr>
        <p:style>
          <a:lnRef idx="1">
            <a:schemeClr val="accent1"/>
          </a:lnRef>
          <a:fillRef idx="0">
            <a:schemeClr val="accent1"/>
          </a:fillRef>
          <a:effectRef idx="0">
            <a:schemeClr val="accent1"/>
          </a:effectRef>
          <a:fontRef idx="minor">
            <a:schemeClr val="tx1"/>
          </a:fontRef>
        </p:style>
      </p:cxnSp>
      <p:sp>
        <p:nvSpPr>
          <p:cNvPr id="111" name="CuadroTexto 94">
            <a:extLst>
              <a:ext uri="{FF2B5EF4-FFF2-40B4-BE49-F238E27FC236}">
                <a16:creationId xmlns:a16="http://schemas.microsoft.com/office/drawing/2014/main" id="{3E31AD76-15FE-4559-9F45-9027CD4B1716}"/>
              </a:ext>
            </a:extLst>
          </p:cNvPr>
          <p:cNvSpPr txBox="1"/>
          <p:nvPr/>
        </p:nvSpPr>
        <p:spPr>
          <a:xfrm>
            <a:off x="10531265" y="6361995"/>
            <a:ext cx="1201961" cy="261610"/>
          </a:xfrm>
          <a:prstGeom prst="rect">
            <a:avLst/>
          </a:prstGeom>
          <a:noFill/>
        </p:spPr>
        <p:txBody>
          <a:bodyPr wrap="square" rtlCol="0">
            <a:spAutoFit/>
          </a:bodyPr>
          <a:lstStyle/>
          <a:p>
            <a:pPr algn="ctr"/>
            <a:r>
              <a:rPr lang="es-ES_tradnl" sz="1100" b="1" dirty="0" err="1">
                <a:solidFill>
                  <a:schemeClr val="bg1"/>
                </a:solidFill>
              </a:rPr>
              <a:t>Scaling</a:t>
            </a:r>
            <a:r>
              <a:rPr lang="es-ES_tradnl" sz="1100" b="1" dirty="0">
                <a:solidFill>
                  <a:schemeClr val="bg1"/>
                </a:solidFill>
              </a:rPr>
              <a:t> </a:t>
            </a:r>
            <a:r>
              <a:rPr lang="es-ES_tradnl" sz="1100" b="1" dirty="0" err="1">
                <a:solidFill>
                  <a:schemeClr val="bg1"/>
                </a:solidFill>
              </a:rPr>
              <a:t>operation</a:t>
            </a:r>
            <a:endParaRPr lang="es-ES" sz="1100" b="1" dirty="0">
              <a:solidFill>
                <a:schemeClr val="bg1"/>
              </a:solidFill>
            </a:endParaRPr>
          </a:p>
        </p:txBody>
      </p:sp>
      <p:cxnSp>
        <p:nvCxnSpPr>
          <p:cNvPr id="112" name="Straight Arrow Connector 111">
            <a:extLst>
              <a:ext uri="{FF2B5EF4-FFF2-40B4-BE49-F238E27FC236}">
                <a16:creationId xmlns:a16="http://schemas.microsoft.com/office/drawing/2014/main" id="{9D1EA902-00AA-433D-8971-7A00AD593B9D}"/>
              </a:ext>
            </a:extLst>
          </p:cNvPr>
          <p:cNvCxnSpPr>
            <a:cxnSpLocks/>
          </p:cNvCxnSpPr>
          <p:nvPr/>
        </p:nvCxnSpPr>
        <p:spPr>
          <a:xfrm>
            <a:off x="10740165" y="6272737"/>
            <a:ext cx="0" cy="488772"/>
          </a:xfrm>
          <a:prstGeom prst="straightConnector1">
            <a:avLst/>
          </a:prstGeom>
          <a:ln w="31750">
            <a:solidFill>
              <a:srgbClr val="EE7833"/>
            </a:solidFill>
            <a:tailEnd type="triangle"/>
          </a:ln>
        </p:spPr>
        <p:style>
          <a:lnRef idx="1">
            <a:schemeClr val="accent1"/>
          </a:lnRef>
          <a:fillRef idx="0">
            <a:schemeClr val="accent1"/>
          </a:fillRef>
          <a:effectRef idx="0">
            <a:schemeClr val="accent1"/>
          </a:effectRef>
          <a:fontRef idx="minor">
            <a:schemeClr val="tx1"/>
          </a:fontRef>
        </p:style>
      </p:cxnSp>
      <p:sp>
        <p:nvSpPr>
          <p:cNvPr id="53" name="Cilindro 100">
            <a:extLst>
              <a:ext uri="{FF2B5EF4-FFF2-40B4-BE49-F238E27FC236}">
                <a16:creationId xmlns:a16="http://schemas.microsoft.com/office/drawing/2014/main" id="{656A95B5-EB55-4BCB-A9FD-61737535CA8A}"/>
              </a:ext>
            </a:extLst>
          </p:cNvPr>
          <p:cNvSpPr/>
          <p:nvPr/>
        </p:nvSpPr>
        <p:spPr>
          <a:xfrm rot="5400000">
            <a:off x="5883594" y="853946"/>
            <a:ext cx="552512" cy="2190964"/>
          </a:xfrm>
          <a:prstGeom prst="ca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VPN (data, control and management)</a:t>
            </a:r>
          </a:p>
        </p:txBody>
      </p:sp>
      <p:sp>
        <p:nvSpPr>
          <p:cNvPr id="76" name="Rettangolo 5">
            <a:extLst>
              <a:ext uri="{FF2B5EF4-FFF2-40B4-BE49-F238E27FC236}">
                <a16:creationId xmlns:a16="http://schemas.microsoft.com/office/drawing/2014/main" id="{C5E23354-7B02-42F9-A3A0-30E88A84F8BB}"/>
              </a:ext>
            </a:extLst>
          </p:cNvPr>
          <p:cNvSpPr/>
          <p:nvPr/>
        </p:nvSpPr>
        <p:spPr>
          <a:xfrm>
            <a:off x="686440" y="3477915"/>
            <a:ext cx="3898946" cy="2002297"/>
          </a:xfrm>
          <a:prstGeom prst="rect">
            <a:avLst/>
          </a:prstGeom>
        </p:spPr>
        <p:style>
          <a:lnRef idx="1">
            <a:schemeClr val="accent6"/>
          </a:lnRef>
          <a:fillRef idx="2">
            <a:schemeClr val="accent6"/>
          </a:fillRef>
          <a:effectRef idx="1">
            <a:schemeClr val="accent6"/>
          </a:effectRef>
          <a:fontRef idx="minor">
            <a:schemeClr val="dk1"/>
          </a:fontRef>
        </p:style>
        <p:txBody>
          <a:bodyPr tIns="91440" rIns="2377440" rtlCol="0" anchor="t"/>
          <a:lstStyle/>
          <a:p>
            <a:pPr algn="ctr"/>
            <a:r>
              <a:rPr lang="it-IT" sz="1200" b="1" dirty="0">
                <a:solidFill>
                  <a:schemeClr val="tx1"/>
                </a:solidFill>
              </a:rPr>
              <a:t>AI/ML Platform</a:t>
            </a:r>
          </a:p>
        </p:txBody>
      </p:sp>
      <p:sp>
        <p:nvSpPr>
          <p:cNvPr id="80" name="Rettangolo 6">
            <a:extLst>
              <a:ext uri="{FF2B5EF4-FFF2-40B4-BE49-F238E27FC236}">
                <a16:creationId xmlns:a16="http://schemas.microsoft.com/office/drawing/2014/main" id="{9AA5D573-4EAE-4C9C-8F8B-0BE1F6400D55}"/>
              </a:ext>
            </a:extLst>
          </p:cNvPr>
          <p:cNvSpPr/>
          <p:nvPr/>
        </p:nvSpPr>
        <p:spPr>
          <a:xfrm>
            <a:off x="724662" y="3843551"/>
            <a:ext cx="3621273" cy="1138568"/>
          </a:xfrm>
          <a:prstGeom prst="rect">
            <a:avLst/>
          </a:prstGeom>
          <a:solidFill>
            <a:srgbClr val="FFC000"/>
          </a:solidFill>
          <a:ln w="76200">
            <a:prstDash val="sysDash"/>
          </a:ln>
        </p:spPr>
        <p:style>
          <a:lnRef idx="2">
            <a:schemeClr val="accent6">
              <a:shade val="50000"/>
            </a:schemeClr>
          </a:lnRef>
          <a:fillRef idx="1">
            <a:schemeClr val="accent6"/>
          </a:fillRef>
          <a:effectRef idx="0">
            <a:schemeClr val="accent6"/>
          </a:effectRef>
          <a:fontRef idx="minor">
            <a:schemeClr val="lt1"/>
          </a:fontRef>
        </p:style>
        <p:txBody>
          <a:bodyPr tIns="36000" bIns="144000" rtlCol="0" anchor="t"/>
          <a:lstStyle/>
          <a:p>
            <a:pPr algn="ctr"/>
            <a:r>
              <a:rPr lang="it-IT" sz="1100">
                <a:solidFill>
                  <a:schemeClr val="tx1"/>
                </a:solidFill>
              </a:rPr>
              <a:t>YARN cluster manager</a:t>
            </a:r>
          </a:p>
        </p:txBody>
      </p:sp>
      <p:sp>
        <p:nvSpPr>
          <p:cNvPr id="86" name="Rettangolo 7">
            <a:extLst>
              <a:ext uri="{FF2B5EF4-FFF2-40B4-BE49-F238E27FC236}">
                <a16:creationId xmlns:a16="http://schemas.microsoft.com/office/drawing/2014/main" id="{A04B467B-6EB9-4064-AD47-256CCBCCEFCA}"/>
              </a:ext>
            </a:extLst>
          </p:cNvPr>
          <p:cNvSpPr/>
          <p:nvPr/>
        </p:nvSpPr>
        <p:spPr>
          <a:xfrm>
            <a:off x="1415756" y="4515455"/>
            <a:ext cx="1320164" cy="360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00000" rtlCol="0" anchor="ctr"/>
          <a:lstStyle/>
          <a:p>
            <a:pPr algn="ctr"/>
            <a:r>
              <a:rPr lang="it-IT" sz="1000" b="1"/>
              <a:t>Spark</a:t>
            </a:r>
          </a:p>
        </p:txBody>
      </p:sp>
      <p:sp>
        <p:nvSpPr>
          <p:cNvPr id="87" name="Rettangolo 8">
            <a:extLst>
              <a:ext uri="{FF2B5EF4-FFF2-40B4-BE49-F238E27FC236}">
                <a16:creationId xmlns:a16="http://schemas.microsoft.com/office/drawing/2014/main" id="{96369E64-5609-4ADE-BCCD-BE66D2A4B4C8}"/>
              </a:ext>
            </a:extLst>
          </p:cNvPr>
          <p:cNvSpPr/>
          <p:nvPr/>
        </p:nvSpPr>
        <p:spPr>
          <a:xfrm>
            <a:off x="783764" y="5000804"/>
            <a:ext cx="3562172" cy="4468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tIns="180000" rIns="90000" rtlCol="0" anchor="ctr"/>
          <a:lstStyle/>
          <a:p>
            <a:pPr algn="ctr"/>
            <a:r>
              <a:rPr lang="it-IT" sz="1000" b="1">
                <a:solidFill>
                  <a:schemeClr val="bg1"/>
                </a:solidFill>
              </a:rPr>
              <a:t>Interface Manager</a:t>
            </a:r>
          </a:p>
          <a:p>
            <a:pPr algn="ctr"/>
            <a:endParaRPr lang="it-IT" sz="1000" b="1">
              <a:solidFill>
                <a:schemeClr val="bg1"/>
              </a:solidFill>
            </a:endParaRPr>
          </a:p>
        </p:txBody>
      </p:sp>
      <p:sp>
        <p:nvSpPr>
          <p:cNvPr id="88" name="Rettangolo 9">
            <a:extLst>
              <a:ext uri="{FF2B5EF4-FFF2-40B4-BE49-F238E27FC236}">
                <a16:creationId xmlns:a16="http://schemas.microsoft.com/office/drawing/2014/main" id="{C0476594-F832-4F2F-A5EF-A389CBFEF4CE}"/>
              </a:ext>
            </a:extLst>
          </p:cNvPr>
          <p:cNvSpPr/>
          <p:nvPr/>
        </p:nvSpPr>
        <p:spPr>
          <a:xfrm>
            <a:off x="1415756" y="4099133"/>
            <a:ext cx="1168827" cy="3803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000" b="1" dirty="0"/>
              <a:t>BigDL</a:t>
            </a:r>
          </a:p>
        </p:txBody>
      </p:sp>
      <p:sp>
        <p:nvSpPr>
          <p:cNvPr id="89" name="Rettangolo 10">
            <a:extLst>
              <a:ext uri="{FF2B5EF4-FFF2-40B4-BE49-F238E27FC236}">
                <a16:creationId xmlns:a16="http://schemas.microsoft.com/office/drawing/2014/main" id="{0AC62122-3E71-45E5-91A9-FE03648F7630}"/>
              </a:ext>
            </a:extLst>
          </p:cNvPr>
          <p:cNvSpPr/>
          <p:nvPr/>
        </p:nvSpPr>
        <p:spPr>
          <a:xfrm>
            <a:off x="2772456" y="4082252"/>
            <a:ext cx="1533120" cy="8094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1000" b="1"/>
              <a:t>Ray</a:t>
            </a:r>
          </a:p>
        </p:txBody>
      </p:sp>
      <p:sp>
        <p:nvSpPr>
          <p:cNvPr id="99" name="Rettangolo 19">
            <a:extLst>
              <a:ext uri="{FF2B5EF4-FFF2-40B4-BE49-F238E27FC236}">
                <a16:creationId xmlns:a16="http://schemas.microsoft.com/office/drawing/2014/main" id="{543585BD-D5A2-4F09-9226-1D9E67875C7B}"/>
              </a:ext>
            </a:extLst>
          </p:cNvPr>
          <p:cNvSpPr/>
          <p:nvPr/>
        </p:nvSpPr>
        <p:spPr>
          <a:xfrm>
            <a:off x="2133396" y="4573341"/>
            <a:ext cx="425261" cy="2448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700" dirty="0"/>
              <a:t>MLlib</a:t>
            </a:r>
          </a:p>
        </p:txBody>
      </p:sp>
      <p:sp>
        <p:nvSpPr>
          <p:cNvPr id="100" name="Cilindro 8">
            <a:extLst>
              <a:ext uri="{FF2B5EF4-FFF2-40B4-BE49-F238E27FC236}">
                <a16:creationId xmlns:a16="http://schemas.microsoft.com/office/drawing/2014/main" id="{A32EF1C4-6B96-446C-984A-A9F961BD70CA}"/>
              </a:ext>
            </a:extLst>
          </p:cNvPr>
          <p:cNvSpPr/>
          <p:nvPr/>
        </p:nvSpPr>
        <p:spPr>
          <a:xfrm>
            <a:off x="777014" y="3888072"/>
            <a:ext cx="605047" cy="1067655"/>
          </a:xfrm>
          <a:prstGeom prst="can">
            <a:avLst/>
          </a:prstGeom>
          <a:solidFill>
            <a:srgbClr val="4489EB">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a:p>
        </p:txBody>
      </p:sp>
      <p:sp>
        <p:nvSpPr>
          <p:cNvPr id="113" name="Rettangolo 5">
            <a:extLst>
              <a:ext uri="{FF2B5EF4-FFF2-40B4-BE49-F238E27FC236}">
                <a16:creationId xmlns:a16="http://schemas.microsoft.com/office/drawing/2014/main" id="{34838250-5A01-467D-BA9A-B9B9B1A90D35}"/>
              </a:ext>
            </a:extLst>
          </p:cNvPr>
          <p:cNvSpPr/>
          <p:nvPr/>
        </p:nvSpPr>
        <p:spPr>
          <a:xfrm>
            <a:off x="1884375" y="5321693"/>
            <a:ext cx="1330252" cy="1259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900" dirty="0"/>
              <a:t>AI/ML model register</a:t>
            </a:r>
          </a:p>
        </p:txBody>
      </p:sp>
      <p:sp>
        <p:nvSpPr>
          <p:cNvPr id="114" name="Rettangolo 7">
            <a:extLst>
              <a:ext uri="{FF2B5EF4-FFF2-40B4-BE49-F238E27FC236}">
                <a16:creationId xmlns:a16="http://schemas.microsoft.com/office/drawing/2014/main" id="{C6F702B4-C5FC-4E82-8483-D205B4542651}"/>
              </a:ext>
            </a:extLst>
          </p:cNvPr>
          <p:cNvSpPr/>
          <p:nvPr/>
        </p:nvSpPr>
        <p:spPr>
          <a:xfrm>
            <a:off x="783764" y="4573341"/>
            <a:ext cx="591634" cy="3332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700" dirty="0">
                <a:solidFill>
                  <a:schemeClr val="bg1"/>
                </a:solidFill>
              </a:rPr>
              <a:t>AI/ML param. register</a:t>
            </a:r>
          </a:p>
        </p:txBody>
      </p:sp>
      <p:sp>
        <p:nvSpPr>
          <p:cNvPr id="115" name="Rettangolo 37">
            <a:extLst>
              <a:ext uri="{FF2B5EF4-FFF2-40B4-BE49-F238E27FC236}">
                <a16:creationId xmlns:a16="http://schemas.microsoft.com/office/drawing/2014/main" id="{1898955E-2FDA-4A25-A478-F78755F42FB6}"/>
              </a:ext>
            </a:extLst>
          </p:cNvPr>
          <p:cNvSpPr/>
          <p:nvPr/>
        </p:nvSpPr>
        <p:spPr>
          <a:xfrm>
            <a:off x="823143" y="4072720"/>
            <a:ext cx="512789" cy="46443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700"/>
              <a:t>HDFS dataset storage</a:t>
            </a:r>
          </a:p>
        </p:txBody>
      </p:sp>
      <p:sp>
        <p:nvSpPr>
          <p:cNvPr id="117" name="Rectangle 5">
            <a:extLst>
              <a:ext uri="{FF2B5EF4-FFF2-40B4-BE49-F238E27FC236}">
                <a16:creationId xmlns:a16="http://schemas.microsoft.com/office/drawing/2014/main" id="{1B518345-2010-413A-B710-ECBD2B4BCF80}"/>
              </a:ext>
            </a:extLst>
          </p:cNvPr>
          <p:cNvSpPr/>
          <p:nvPr/>
        </p:nvSpPr>
        <p:spPr>
          <a:xfrm>
            <a:off x="3261503" y="3579658"/>
            <a:ext cx="1082087" cy="18912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900"/>
              <a:t>ML lifecycle Mng</a:t>
            </a:r>
          </a:p>
        </p:txBody>
      </p:sp>
      <p:cxnSp>
        <p:nvCxnSpPr>
          <p:cNvPr id="118" name="Straight Connector 11">
            <a:extLst>
              <a:ext uri="{FF2B5EF4-FFF2-40B4-BE49-F238E27FC236}">
                <a16:creationId xmlns:a16="http://schemas.microsoft.com/office/drawing/2014/main" id="{1860EE3D-EB37-4E03-A510-0F07975B0A27}"/>
              </a:ext>
            </a:extLst>
          </p:cNvPr>
          <p:cNvCxnSpPr/>
          <p:nvPr/>
        </p:nvCxnSpPr>
        <p:spPr>
          <a:xfrm>
            <a:off x="4132024" y="3460753"/>
            <a:ext cx="0" cy="12412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9" name="Elbow Connector 20">
            <a:extLst>
              <a:ext uri="{FF2B5EF4-FFF2-40B4-BE49-F238E27FC236}">
                <a16:creationId xmlns:a16="http://schemas.microsoft.com/office/drawing/2014/main" id="{B1B14D1D-E733-485B-A95D-F080B3E3CC5A}"/>
              </a:ext>
            </a:extLst>
          </p:cNvPr>
          <p:cNvCxnSpPr>
            <a:cxnSpLocks/>
            <a:stCxn id="117" idx="3"/>
          </p:cNvCxnSpPr>
          <p:nvPr/>
        </p:nvCxnSpPr>
        <p:spPr>
          <a:xfrm flipH="1">
            <a:off x="3214627" y="3674221"/>
            <a:ext cx="1128963" cy="1722678"/>
          </a:xfrm>
          <a:prstGeom prst="bentConnector4">
            <a:avLst>
              <a:gd name="adj1" fmla="val -11003"/>
              <a:gd name="adj2" fmla="val 83697"/>
            </a:avLst>
          </a:prstGeom>
          <a:ln w="31750"/>
        </p:spPr>
        <p:style>
          <a:lnRef idx="1">
            <a:schemeClr val="accent1"/>
          </a:lnRef>
          <a:fillRef idx="0">
            <a:schemeClr val="accent1"/>
          </a:fillRef>
          <a:effectRef idx="0">
            <a:schemeClr val="accent1"/>
          </a:effectRef>
          <a:fontRef idx="minor">
            <a:schemeClr val="tx1"/>
          </a:fontRef>
        </p:style>
      </p:cxnSp>
      <p:pic>
        <p:nvPicPr>
          <p:cNvPr id="95" name="Picture 8" descr="Apache Spark: Machine Learning – predicting diabetes in patients">
            <a:extLst>
              <a:ext uri="{FF2B5EF4-FFF2-40B4-BE49-F238E27FC236}">
                <a16:creationId xmlns:a16="http://schemas.microsoft.com/office/drawing/2014/main" id="{33D18639-2379-499A-8508-EBBDE7439D5A}"/>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2137515" y="4561363"/>
            <a:ext cx="463494" cy="291351"/>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6" descr="Image result for hdfs">
            <a:extLst>
              <a:ext uri="{FF2B5EF4-FFF2-40B4-BE49-F238E27FC236}">
                <a16:creationId xmlns:a16="http://schemas.microsoft.com/office/drawing/2014/main" id="{5E51C7A9-B7D2-4516-A0D2-24E78896CDDC}"/>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828022" y="4074844"/>
            <a:ext cx="522157" cy="200485"/>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Conector recto 67"/>
          <p:cNvCxnSpPr>
            <a:stCxn id="12" idx="2"/>
            <a:endCxn id="14" idx="0"/>
          </p:cNvCxnSpPr>
          <p:nvPr/>
        </p:nvCxnSpPr>
        <p:spPr>
          <a:xfrm>
            <a:off x="9066888" y="1601073"/>
            <a:ext cx="8505" cy="30080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2" name="Conector angular 97">
            <a:extLst>
              <a:ext uri="{FF2B5EF4-FFF2-40B4-BE49-F238E27FC236}">
                <a16:creationId xmlns:a16="http://schemas.microsoft.com/office/drawing/2014/main" id="{CE75A3CB-3B3E-40AB-8F33-98A6A9DA3674}"/>
              </a:ext>
            </a:extLst>
          </p:cNvPr>
          <p:cNvCxnSpPr>
            <a:stCxn id="8" idx="2"/>
          </p:cNvCxnSpPr>
          <p:nvPr/>
        </p:nvCxnSpPr>
        <p:spPr>
          <a:xfrm>
            <a:off x="9073996" y="3355578"/>
            <a:ext cx="529472" cy="596110"/>
          </a:xfrm>
          <a:prstGeom prst="straightConnector1">
            <a:avLst/>
          </a:prstGeom>
          <a:ln w="19050"/>
        </p:spPr>
        <p:style>
          <a:lnRef idx="1">
            <a:schemeClr val="accent1"/>
          </a:lnRef>
          <a:fillRef idx="0">
            <a:schemeClr val="accent1"/>
          </a:fillRef>
          <a:effectRef idx="0">
            <a:schemeClr val="accent1"/>
          </a:effectRef>
          <a:fontRef idx="minor">
            <a:schemeClr val="tx1"/>
          </a:fontRef>
        </p:style>
      </p:cxnSp>
      <p:cxnSp>
        <p:nvCxnSpPr>
          <p:cNvPr id="121" name="Conector recto de flecha 92">
            <a:extLst>
              <a:ext uri="{FF2B5EF4-FFF2-40B4-BE49-F238E27FC236}">
                <a16:creationId xmlns:a16="http://schemas.microsoft.com/office/drawing/2014/main" id="{DF1A5594-D7D6-423D-B79F-A68252DE5AB3}"/>
              </a:ext>
            </a:extLst>
          </p:cNvPr>
          <p:cNvCxnSpPr/>
          <p:nvPr/>
        </p:nvCxnSpPr>
        <p:spPr>
          <a:xfrm flipH="1" flipV="1">
            <a:off x="7686575" y="3109403"/>
            <a:ext cx="494899" cy="67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Rettangolo 14">
            <a:extLst>
              <a:ext uri="{FF2B5EF4-FFF2-40B4-BE49-F238E27FC236}">
                <a16:creationId xmlns:a16="http://schemas.microsoft.com/office/drawing/2014/main" id="{9A33A4FD-1D2A-574F-8EFE-1872C34D230B}"/>
              </a:ext>
            </a:extLst>
          </p:cNvPr>
          <p:cNvSpPr/>
          <p:nvPr/>
        </p:nvSpPr>
        <p:spPr>
          <a:xfrm>
            <a:off x="686440" y="3168865"/>
            <a:ext cx="3898945" cy="320336"/>
          </a:xfrm>
          <a:prstGeom prst="rect">
            <a:avLst/>
          </a:prstGeom>
          <a:solidFill>
            <a:srgbClr val="00CAA5"/>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tIns="274320" rIns="0" rtlCol="0" anchor="ctr">
            <a:noAutofit/>
          </a:bodyPr>
          <a:lstStyle/>
          <a:p>
            <a:pPr algn="ctr"/>
            <a:r>
              <a:rPr lang="it-IT" sz="1000" b="1" dirty="0">
                <a:solidFill>
                  <a:schemeClr val="tx1"/>
                </a:solidFill>
              </a:rPr>
              <a:t>Interface for model </a:t>
            </a:r>
            <a:r>
              <a:rPr lang="it-IT" sz="1000" b="1" dirty="0" err="1">
                <a:solidFill>
                  <a:schemeClr val="tx1"/>
                </a:solidFill>
              </a:rPr>
              <a:t>onboarding</a:t>
            </a:r>
            <a:endParaRPr lang="it-IT" sz="1000" b="1" dirty="0">
              <a:solidFill>
                <a:schemeClr val="tx1"/>
              </a:solidFill>
            </a:endParaRPr>
          </a:p>
          <a:p>
            <a:pPr algn="ctr"/>
            <a:endParaRPr lang="it-IT" sz="900" b="1" dirty="0">
              <a:solidFill>
                <a:schemeClr val="tx1"/>
              </a:solidFill>
            </a:endParaRPr>
          </a:p>
          <a:p>
            <a:pPr algn="ctr"/>
            <a:endParaRPr lang="it-IT" sz="900" b="1" dirty="0">
              <a:solidFill>
                <a:schemeClr val="bg1"/>
              </a:solidFill>
            </a:endParaRPr>
          </a:p>
        </p:txBody>
      </p:sp>
      <p:pic>
        <p:nvPicPr>
          <p:cNvPr id="124" name="Picture 120" descr="Graphical user interface, website&#10;&#10;Description automatically generated">
            <a:extLst>
              <a:ext uri="{FF2B5EF4-FFF2-40B4-BE49-F238E27FC236}">
                <a16:creationId xmlns:a16="http://schemas.microsoft.com/office/drawing/2014/main" id="{35DD89C1-446E-4344-A84C-47895F5028A5}"/>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1781723" y="1886275"/>
            <a:ext cx="1716926" cy="1281920"/>
          </a:xfrm>
          <a:prstGeom prst="rect">
            <a:avLst/>
          </a:prstGeom>
          <a:ln>
            <a:solidFill>
              <a:schemeClr val="tx1"/>
            </a:solidFill>
          </a:ln>
        </p:spPr>
      </p:pic>
      <p:cxnSp>
        <p:nvCxnSpPr>
          <p:cNvPr id="125" name="Conector angular 97">
            <a:extLst>
              <a:ext uri="{FF2B5EF4-FFF2-40B4-BE49-F238E27FC236}">
                <a16:creationId xmlns:a16="http://schemas.microsoft.com/office/drawing/2014/main" id="{CE75A3CB-3B3E-40AB-8F33-98A6A9DA3674}"/>
              </a:ext>
            </a:extLst>
          </p:cNvPr>
          <p:cNvCxnSpPr>
            <a:stCxn id="13" idx="2"/>
            <a:endCxn id="10" idx="3"/>
          </p:cNvCxnSpPr>
          <p:nvPr/>
        </p:nvCxnSpPr>
        <p:spPr>
          <a:xfrm flipH="1">
            <a:off x="9530512" y="4252714"/>
            <a:ext cx="470007" cy="594085"/>
          </a:xfrm>
          <a:prstGeom prst="straightConnector1">
            <a:avLst/>
          </a:prstGeom>
          <a:ln w="19050"/>
        </p:spPr>
        <p:style>
          <a:lnRef idx="1">
            <a:schemeClr val="accent1"/>
          </a:lnRef>
          <a:fillRef idx="0">
            <a:schemeClr val="accent1"/>
          </a:fillRef>
          <a:effectRef idx="0">
            <a:schemeClr val="accent1"/>
          </a:effectRef>
          <a:fontRef idx="minor">
            <a:schemeClr val="tx1"/>
          </a:fontRef>
        </p:style>
      </p:cxnSp>
      <p:cxnSp>
        <p:nvCxnSpPr>
          <p:cNvPr id="126" name="Conector recto 57">
            <a:extLst>
              <a:ext uri="{FF2B5EF4-FFF2-40B4-BE49-F238E27FC236}">
                <a16:creationId xmlns:a16="http://schemas.microsoft.com/office/drawing/2014/main" id="{F4485DC5-3567-4161-B26C-A8D774E768F2}"/>
              </a:ext>
            </a:extLst>
          </p:cNvPr>
          <p:cNvCxnSpPr>
            <a:cxnSpLocks/>
            <a:stCxn id="7" idx="0"/>
            <a:endCxn id="18" idx="2"/>
          </p:cNvCxnSpPr>
          <p:nvPr/>
        </p:nvCxnSpPr>
        <p:spPr>
          <a:xfrm flipV="1">
            <a:off x="8084984" y="4270305"/>
            <a:ext cx="65243" cy="277136"/>
          </a:xfrm>
          <a:prstGeom prst="line">
            <a:avLst/>
          </a:prstGeom>
          <a:ln w="15875"/>
        </p:spPr>
        <p:style>
          <a:lnRef idx="1">
            <a:schemeClr val="accent1"/>
          </a:lnRef>
          <a:fillRef idx="0">
            <a:schemeClr val="accent1"/>
          </a:fillRef>
          <a:effectRef idx="0">
            <a:schemeClr val="accent1"/>
          </a:effectRef>
          <a:fontRef idx="minor">
            <a:schemeClr val="tx1"/>
          </a:fontRef>
        </p:style>
      </p:cxnSp>
      <p:grpSp>
        <p:nvGrpSpPr>
          <p:cNvPr id="32" name="Grupo 31"/>
          <p:cNvGrpSpPr/>
          <p:nvPr/>
        </p:nvGrpSpPr>
        <p:grpSpPr>
          <a:xfrm>
            <a:off x="7739403" y="2107314"/>
            <a:ext cx="405740" cy="556063"/>
            <a:chOff x="6138041" y="487253"/>
            <a:chExt cx="624517" cy="781807"/>
          </a:xfrm>
        </p:grpSpPr>
        <p:pic>
          <p:nvPicPr>
            <p:cNvPr id="31" name="Imagen 30"/>
            <p:cNvPicPr>
              <a:picLocks noChangeAspect="1"/>
            </p:cNvPicPr>
            <p:nvPr/>
          </p:nvPicPr>
          <p:blipFill rotWithShape="1">
            <a:blip r:embed="rId15" cstate="hqprint">
              <a:extLst>
                <a:ext uri="{28A0092B-C50C-407E-A947-70E740481C1C}">
                  <a14:useLocalDpi xmlns:a14="http://schemas.microsoft.com/office/drawing/2010/main" val="0"/>
                </a:ext>
              </a:extLst>
            </a:blip>
            <a:srcRect l="34630" t="32322" b="30540"/>
            <a:stretch/>
          </p:blipFill>
          <p:spPr>
            <a:xfrm>
              <a:off x="6138041" y="1082566"/>
              <a:ext cx="624517" cy="186494"/>
            </a:xfrm>
            <a:prstGeom prst="rect">
              <a:avLst/>
            </a:prstGeom>
          </p:spPr>
        </p:pic>
        <p:pic>
          <p:nvPicPr>
            <p:cNvPr id="127" name="Imagen 126"/>
            <p:cNvPicPr>
              <a:picLocks noChangeAspect="1"/>
            </p:cNvPicPr>
            <p:nvPr/>
          </p:nvPicPr>
          <p:blipFill rotWithShape="1">
            <a:blip r:embed="rId15" cstate="hqprint">
              <a:extLst>
                <a:ext uri="{28A0092B-C50C-407E-A947-70E740481C1C}">
                  <a14:useLocalDpi xmlns:a14="http://schemas.microsoft.com/office/drawing/2010/main" val="0"/>
                </a:ext>
              </a:extLst>
            </a:blip>
            <a:srcRect r="66496"/>
            <a:stretch/>
          </p:blipFill>
          <p:spPr>
            <a:xfrm>
              <a:off x="6193415" y="487253"/>
              <a:ext cx="432579" cy="678675"/>
            </a:xfrm>
            <a:prstGeom prst="rect">
              <a:avLst/>
            </a:prstGeom>
          </p:spPr>
        </p:pic>
      </p:grpSp>
      <p:pic>
        <p:nvPicPr>
          <p:cNvPr id="2" name="Imagen 1"/>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5705817" y="2783776"/>
            <a:ext cx="1710509" cy="919309"/>
          </a:xfrm>
          <a:prstGeom prst="rect">
            <a:avLst/>
          </a:prstGeom>
        </p:spPr>
      </p:pic>
      <p:pic>
        <p:nvPicPr>
          <p:cNvPr id="3" name="Imagen 2"/>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9973923" y="1631507"/>
            <a:ext cx="2162133" cy="1177089"/>
          </a:xfrm>
          <a:prstGeom prst="rect">
            <a:avLst/>
          </a:prstGeom>
        </p:spPr>
      </p:pic>
    </p:spTree>
    <p:extLst>
      <p:ext uri="{BB962C8B-B14F-4D97-AF65-F5344CB8AC3E}">
        <p14:creationId xmlns:p14="http://schemas.microsoft.com/office/powerpoint/2010/main" val="1098079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434" y="2422996"/>
            <a:ext cx="9431766" cy="1834717"/>
          </a:xfrm>
        </p:spPr>
        <p:txBody>
          <a:bodyPr vert="horz" lIns="91440" tIns="45720" rIns="91440" bIns="45720" rtlCol="0" anchor="t">
            <a:normAutofit/>
          </a:bodyPr>
          <a:lstStyle/>
          <a:p>
            <a:r>
              <a:rPr lang="en-US" sz="3200" dirty="0">
                <a:solidFill>
                  <a:srgbClr val="FFFFFF"/>
                </a:solidFill>
              </a:rPr>
              <a:t>ML at the edge is indeed effective in controlling/exploiting the heterogeneity of mobile networks at best</a:t>
            </a:r>
            <a:br>
              <a:rPr lang="en-US" sz="3200" dirty="0">
                <a:solidFill>
                  <a:srgbClr val="FFFFFF"/>
                </a:solidFill>
              </a:rPr>
            </a:br>
            <a:br>
              <a:rPr lang="en-US" sz="3200" dirty="0">
                <a:solidFill>
                  <a:srgbClr val="FFFFFF"/>
                </a:solidFill>
              </a:rPr>
            </a:br>
            <a:endParaRPr lang="en-US" sz="3200" dirty="0">
              <a:solidFill>
                <a:srgbClr val="FFFFFF"/>
              </a:solidFill>
            </a:endParaRPr>
          </a:p>
        </p:txBody>
      </p:sp>
      <p:sp>
        <p:nvSpPr>
          <p:cNvPr id="5" name="Rectangle 4">
            <a:extLst>
              <a:ext uri="{FF2B5EF4-FFF2-40B4-BE49-F238E27FC236}">
                <a16:creationId xmlns:a16="http://schemas.microsoft.com/office/drawing/2014/main" id="{27E67E79-90B5-5E4C-BAB7-9392944FCF43}"/>
              </a:ext>
            </a:extLst>
          </p:cNvPr>
          <p:cNvSpPr/>
          <p:nvPr/>
        </p:nvSpPr>
        <p:spPr>
          <a:xfrm>
            <a:off x="0" y="-1"/>
            <a:ext cx="12188840" cy="6422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solidFill>
                <a:srgbClr val="0070C0"/>
              </a:solidFill>
            </a:endParaRPr>
          </a:p>
        </p:txBody>
      </p:sp>
      <p:sp>
        <p:nvSpPr>
          <p:cNvPr id="13" name="Title 1">
            <a:extLst>
              <a:ext uri="{FF2B5EF4-FFF2-40B4-BE49-F238E27FC236}">
                <a16:creationId xmlns:a16="http://schemas.microsoft.com/office/drawing/2014/main" id="{139042AA-4FFE-724A-9BB3-FFF4A6B93CD4}"/>
              </a:ext>
            </a:extLst>
          </p:cNvPr>
          <p:cNvSpPr txBox="1">
            <a:spLocks/>
          </p:cNvSpPr>
          <p:nvPr/>
        </p:nvSpPr>
        <p:spPr>
          <a:xfrm>
            <a:off x="1097280" y="4216"/>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rgbClr val="0070C0"/>
                </a:solidFill>
              </a:rPr>
              <a:t>Demo</a:t>
            </a:r>
          </a:p>
        </p:txBody>
      </p:sp>
      <p:cxnSp>
        <p:nvCxnSpPr>
          <p:cNvPr id="9" name="Straight Connector 8">
            <a:extLst>
              <a:ext uri="{FF2B5EF4-FFF2-40B4-BE49-F238E27FC236}">
                <a16:creationId xmlns:a16="http://schemas.microsoft.com/office/drawing/2014/main" id="{AF535329-1A17-3E42-8A96-734FE55B9362}"/>
              </a:ext>
            </a:extLst>
          </p:cNvPr>
          <p:cNvCxnSpPr/>
          <p:nvPr/>
        </p:nvCxnSpPr>
        <p:spPr>
          <a:xfrm>
            <a:off x="1203960" y="1733550"/>
            <a:ext cx="97803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DFC03ECB-F9AF-2342-8982-EC2ECC28199D}"/>
              </a:ext>
            </a:extLst>
          </p:cNvPr>
          <p:cNvSpPr txBox="1">
            <a:spLocks/>
          </p:cNvSpPr>
          <p:nvPr/>
        </p:nvSpPr>
        <p:spPr>
          <a:xfrm>
            <a:off x="11346986" y="6490836"/>
            <a:ext cx="766544" cy="365125"/>
          </a:xfrm>
          <a:prstGeom prst="rect">
            <a:avLst/>
          </a:prstGeom>
        </p:spPr>
        <p:txBody>
          <a:bodyPr vert="horz" lIns="0" tIns="0" rIns="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dirty="0">
                <a:ln w="19050" cmpd="sng">
                  <a:noFill/>
                </a:ln>
                <a:solidFill>
                  <a:schemeClr val="bg1"/>
                </a:solidFill>
                <a:latin typeface="Arial Black"/>
                <a:cs typeface="Arial Black"/>
              </a:rPr>
              <a:t>23</a:t>
            </a:r>
          </a:p>
        </p:txBody>
      </p:sp>
      <p:sp>
        <p:nvSpPr>
          <p:cNvPr id="11" name="Content Placeholder 2">
            <a:extLst>
              <a:ext uri="{FF2B5EF4-FFF2-40B4-BE49-F238E27FC236}">
                <a16:creationId xmlns:a16="http://schemas.microsoft.com/office/drawing/2014/main" id="{5C41B24B-2BF7-E54C-84E2-E1960052F8F5}"/>
              </a:ext>
            </a:extLst>
          </p:cNvPr>
          <p:cNvSpPr txBox="1">
            <a:spLocks/>
          </p:cNvSpPr>
          <p:nvPr/>
        </p:nvSpPr>
        <p:spPr>
          <a:xfrm>
            <a:off x="590743" y="3095471"/>
            <a:ext cx="10393599" cy="66705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00000"/>
              </a:lnSpc>
              <a:spcBef>
                <a:spcPts val="600"/>
              </a:spcBef>
              <a:spcAft>
                <a:spcPts val="2400"/>
              </a:spcAft>
            </a:pPr>
            <a:r>
              <a:rPr lang="it-IT" sz="2800" dirty="0" err="1">
                <a:solidFill>
                  <a:srgbClr val="0070C0"/>
                </a:solidFill>
                <a:hlinkClick r:id="rId3">
                  <a:extLst>
                    <a:ext uri="{A12FA001-AC4F-418D-AE19-62706E023703}">
                      <ahyp:hlinkClr xmlns:ahyp="http://schemas.microsoft.com/office/drawing/2018/hyperlinkcolor" val="tx"/>
                    </a:ext>
                  </a:extLst>
                </a:hlinkClick>
              </a:rPr>
              <a:t>https</a:t>
            </a:r>
            <a:r>
              <a:rPr lang="it-IT" sz="2800" dirty="0">
                <a:solidFill>
                  <a:srgbClr val="0070C0"/>
                </a:solidFill>
                <a:hlinkClick r:id="rId3">
                  <a:extLst>
                    <a:ext uri="{A12FA001-AC4F-418D-AE19-62706E023703}">
                      <ahyp:hlinkClr xmlns:ahyp="http://schemas.microsoft.com/office/drawing/2018/hyperlinkcolor" val="tx"/>
                    </a:ext>
                  </a:extLst>
                </a:hlinkClick>
              </a:rPr>
              <a:t>://</a:t>
            </a:r>
            <a:r>
              <a:rPr lang="it-IT" sz="2800" dirty="0" err="1">
                <a:solidFill>
                  <a:srgbClr val="0070C0"/>
                </a:solidFill>
                <a:hlinkClick r:id="rId3">
                  <a:extLst>
                    <a:ext uri="{A12FA001-AC4F-418D-AE19-62706E023703}">
                      <ahyp:hlinkClr xmlns:ahyp="http://schemas.microsoft.com/office/drawing/2018/hyperlinkcolor" val="tx"/>
                    </a:ext>
                  </a:extLst>
                </a:hlinkClick>
              </a:rPr>
              <a:t>www.youtube.com</a:t>
            </a:r>
            <a:r>
              <a:rPr lang="it-IT" sz="2800" dirty="0">
                <a:solidFill>
                  <a:srgbClr val="0070C0"/>
                </a:solidFill>
                <a:hlinkClick r:id="rId3">
                  <a:extLst>
                    <a:ext uri="{A12FA001-AC4F-418D-AE19-62706E023703}">
                      <ahyp:hlinkClr xmlns:ahyp="http://schemas.microsoft.com/office/drawing/2018/hyperlinkcolor" val="tx"/>
                    </a:ext>
                  </a:extLst>
                </a:hlinkClick>
              </a:rPr>
              <a:t>/</a:t>
            </a:r>
            <a:r>
              <a:rPr lang="it-IT" sz="2800" dirty="0" err="1">
                <a:solidFill>
                  <a:srgbClr val="0070C0"/>
                </a:solidFill>
                <a:hlinkClick r:id="rId3">
                  <a:extLst>
                    <a:ext uri="{A12FA001-AC4F-418D-AE19-62706E023703}">
                      <ahyp:hlinkClr xmlns:ahyp="http://schemas.microsoft.com/office/drawing/2018/hyperlinkcolor" val="tx"/>
                    </a:ext>
                  </a:extLst>
                </a:hlinkClick>
              </a:rPr>
              <a:t>watch?v</a:t>
            </a:r>
            <a:r>
              <a:rPr lang="it-IT" sz="2800" dirty="0">
                <a:solidFill>
                  <a:srgbClr val="0070C0"/>
                </a:solidFill>
                <a:hlinkClick r:id="rId3">
                  <a:extLst>
                    <a:ext uri="{A12FA001-AC4F-418D-AE19-62706E023703}">
                      <ahyp:hlinkClr xmlns:ahyp="http://schemas.microsoft.com/office/drawing/2018/hyperlinkcolor" val="tx"/>
                    </a:ext>
                  </a:extLst>
                </a:hlinkClick>
              </a:rPr>
              <a:t>=7V3AKSrWzzY</a:t>
            </a:r>
            <a:endParaRPr lang="it-IT" sz="2800" dirty="0">
              <a:solidFill>
                <a:srgbClr val="0070C0"/>
              </a:solidFill>
            </a:endParaRPr>
          </a:p>
          <a:p>
            <a:pPr>
              <a:lnSpc>
                <a:spcPct val="100000"/>
              </a:lnSpc>
              <a:spcBef>
                <a:spcPts val="600"/>
              </a:spcBef>
              <a:spcAft>
                <a:spcPts val="2400"/>
              </a:spcAft>
            </a:pPr>
            <a:r>
              <a:rPr lang="it-IT" sz="2800" dirty="0">
                <a:solidFill>
                  <a:srgbClr val="0070C0"/>
                </a:solidFill>
              </a:rPr>
              <a:t>Demo </a:t>
            </a:r>
            <a:r>
              <a:rPr lang="it-IT" sz="2800" dirty="0" err="1">
                <a:solidFill>
                  <a:srgbClr val="0070C0"/>
                </a:solidFill>
              </a:rPr>
              <a:t>at</a:t>
            </a:r>
            <a:r>
              <a:rPr lang="it-IT" sz="2800" dirty="0">
                <a:solidFill>
                  <a:srgbClr val="0070C0"/>
                </a:solidFill>
              </a:rPr>
              <a:t> IEEE NFV-SDN 2020 (Best demo award) and </a:t>
            </a:r>
            <a:r>
              <a:rPr lang="it-IT" sz="2800" dirty="0" err="1">
                <a:solidFill>
                  <a:srgbClr val="0070C0"/>
                </a:solidFill>
              </a:rPr>
              <a:t>at</a:t>
            </a:r>
            <a:r>
              <a:rPr lang="it-IT" sz="2800" dirty="0">
                <a:solidFill>
                  <a:srgbClr val="0070C0"/>
                </a:solidFill>
              </a:rPr>
              <a:t> INFOCOM 2021</a:t>
            </a:r>
            <a:br>
              <a:rPr lang="it-IT" sz="2800" dirty="0">
                <a:solidFill>
                  <a:srgbClr val="0070C0"/>
                </a:solidFill>
              </a:rPr>
            </a:br>
            <a:endParaRPr lang="it-IT" sz="2800" dirty="0">
              <a:solidFill>
                <a:srgbClr val="0070C0"/>
              </a:solidFill>
            </a:endParaRPr>
          </a:p>
        </p:txBody>
      </p:sp>
    </p:spTree>
    <p:extLst>
      <p:ext uri="{BB962C8B-B14F-4D97-AF65-F5344CB8AC3E}">
        <p14:creationId xmlns:p14="http://schemas.microsoft.com/office/powerpoint/2010/main" val="215065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2464"/>
            <a:ext cx="10972800" cy="1143000"/>
          </a:xfrm>
        </p:spPr>
        <p:txBody>
          <a:bodyPr>
            <a:normAutofit/>
          </a:bodyPr>
          <a:lstStyle/>
          <a:p>
            <a:r>
              <a:rPr lang="en-US" sz="4900" b="1" dirty="0">
                <a:solidFill>
                  <a:srgbClr val="FA7200"/>
                </a:solidFill>
              </a:rPr>
              <a:t>What is/was a breakthrough in 5G?</a:t>
            </a:r>
          </a:p>
        </p:txBody>
      </p:sp>
      <p:sp>
        <p:nvSpPr>
          <p:cNvPr id="3" name="Content Placeholder 2"/>
          <p:cNvSpPr>
            <a:spLocks noGrp="1"/>
          </p:cNvSpPr>
          <p:nvPr>
            <p:ph idx="1"/>
          </p:nvPr>
        </p:nvSpPr>
        <p:spPr>
          <a:xfrm>
            <a:off x="609600" y="2071457"/>
            <a:ext cx="4876800" cy="3843971"/>
          </a:xfrm>
        </p:spPr>
        <p:txBody>
          <a:bodyPr>
            <a:normAutofit/>
          </a:bodyPr>
          <a:lstStyle/>
          <a:p>
            <a:pPr>
              <a:lnSpc>
                <a:spcPct val="100000"/>
              </a:lnSpc>
              <a:buClr>
                <a:schemeClr val="bg1"/>
              </a:buClr>
            </a:pPr>
            <a:r>
              <a:rPr lang="en-US" sz="2800" b="1" dirty="0"/>
              <a:t>Vertical industries</a:t>
            </a:r>
            <a:r>
              <a:rPr lang="en-US" sz="2800" dirty="0"/>
              <a:t> become customers of mobile networks</a:t>
            </a:r>
          </a:p>
          <a:p>
            <a:pPr>
              <a:lnSpc>
                <a:spcPct val="100000"/>
              </a:lnSpc>
              <a:buClr>
                <a:schemeClr val="bg1"/>
              </a:buClr>
            </a:pPr>
            <a:r>
              <a:rPr lang="en-US" sz="2800" dirty="0"/>
              <a:t>Verticals </a:t>
            </a:r>
            <a:r>
              <a:rPr lang="en-US" sz="2800" b="1" dirty="0"/>
              <a:t>specify</a:t>
            </a:r>
            <a:r>
              <a:rPr lang="en-US" sz="2800" dirty="0"/>
              <a:t> their quality of service requirements (not limited to data rate any longer)</a:t>
            </a:r>
          </a:p>
        </p:txBody>
      </p:sp>
      <p:sp>
        <p:nvSpPr>
          <p:cNvPr id="16" name="Slide Number Placeholder 5"/>
          <p:cNvSpPr>
            <a:spLocks noGrp="1"/>
          </p:cNvSpPr>
          <p:nvPr>
            <p:ph type="sldNum" sz="quarter" idx="12"/>
          </p:nvPr>
        </p:nvSpPr>
        <p:spPr>
          <a:xfrm>
            <a:off x="11346986"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2</a:t>
            </a:r>
          </a:p>
        </p:txBody>
      </p:sp>
      <p:pic>
        <p:nvPicPr>
          <p:cNvPr id="5" name="Picture 4">
            <a:extLst>
              <a:ext uri="{FF2B5EF4-FFF2-40B4-BE49-F238E27FC236}">
                <a16:creationId xmlns:a16="http://schemas.microsoft.com/office/drawing/2014/main" id="{A04CB8F1-C15B-B648-84A4-4ED3271D6BF2}"/>
              </a:ext>
            </a:extLst>
          </p:cNvPr>
          <p:cNvPicPr>
            <a:picLocks noChangeAspect="1"/>
          </p:cNvPicPr>
          <p:nvPr/>
        </p:nvPicPr>
        <p:blipFill>
          <a:blip r:embed="rId3"/>
          <a:stretch>
            <a:fillRect/>
          </a:stretch>
        </p:blipFill>
        <p:spPr>
          <a:xfrm>
            <a:off x="5486400" y="1960872"/>
            <a:ext cx="6391202" cy="3954556"/>
          </a:xfrm>
          <a:prstGeom prst="rect">
            <a:avLst/>
          </a:prstGeom>
        </p:spPr>
      </p:pic>
      <p:sp>
        <p:nvSpPr>
          <p:cNvPr id="6" name="TextBox 5">
            <a:extLst>
              <a:ext uri="{FF2B5EF4-FFF2-40B4-BE49-F238E27FC236}">
                <a16:creationId xmlns:a16="http://schemas.microsoft.com/office/drawing/2014/main" id="{95C5D59E-65ED-CD4D-8FD2-DDE99D5D1019}"/>
              </a:ext>
            </a:extLst>
          </p:cNvPr>
          <p:cNvSpPr txBox="1"/>
          <p:nvPr/>
        </p:nvSpPr>
        <p:spPr>
          <a:xfrm>
            <a:off x="6066648" y="6018466"/>
            <a:ext cx="5340439" cy="369332"/>
          </a:xfrm>
          <a:prstGeom prst="rect">
            <a:avLst/>
          </a:prstGeom>
          <a:noFill/>
        </p:spPr>
        <p:txBody>
          <a:bodyPr wrap="square" rtlCol="0">
            <a:spAutoFit/>
          </a:bodyPr>
          <a:lstStyle/>
          <a:p>
            <a:r>
              <a:rPr lang="it-IT" dirty="0">
                <a:solidFill>
                  <a:schemeClr val="tx1">
                    <a:lumMod val="50000"/>
                    <a:lumOff val="50000"/>
                  </a:schemeClr>
                </a:solidFill>
              </a:rPr>
              <a:t>Source: IMT </a:t>
            </a:r>
            <a:r>
              <a:rPr lang="it-IT" dirty="0" err="1">
                <a:solidFill>
                  <a:schemeClr val="tx1">
                    <a:lumMod val="50000"/>
                    <a:lumOff val="50000"/>
                  </a:schemeClr>
                </a:solidFill>
              </a:rPr>
              <a:t>vision</a:t>
            </a:r>
            <a:r>
              <a:rPr lang="it-IT" dirty="0">
                <a:solidFill>
                  <a:schemeClr val="tx1">
                    <a:lumMod val="50000"/>
                    <a:lumOff val="50000"/>
                  </a:schemeClr>
                </a:solidFill>
              </a:rPr>
              <a:t>  </a:t>
            </a:r>
            <a:r>
              <a:rPr lang="it-IT" dirty="0" err="1">
                <a:solidFill>
                  <a:schemeClr val="tx1">
                    <a:lumMod val="50000"/>
                    <a:lumOff val="50000"/>
                  </a:schemeClr>
                </a:solidFill>
              </a:rPr>
              <a:t>Recommendation</a:t>
            </a:r>
            <a:r>
              <a:rPr lang="it-IT" dirty="0">
                <a:solidFill>
                  <a:schemeClr val="tx1">
                    <a:lumMod val="50000"/>
                    <a:lumOff val="50000"/>
                  </a:schemeClr>
                </a:solidFill>
              </a:rPr>
              <a:t> ITU-R M.2083-0</a:t>
            </a:r>
          </a:p>
        </p:txBody>
      </p:sp>
      <p:sp>
        <p:nvSpPr>
          <p:cNvPr id="4" name="Oval 3">
            <a:extLst>
              <a:ext uri="{FF2B5EF4-FFF2-40B4-BE49-F238E27FC236}">
                <a16:creationId xmlns:a16="http://schemas.microsoft.com/office/drawing/2014/main" id="{409684D2-797B-5342-B2D0-C4E32EAF4857}"/>
              </a:ext>
            </a:extLst>
          </p:cNvPr>
          <p:cNvSpPr/>
          <p:nvPr/>
        </p:nvSpPr>
        <p:spPr>
          <a:xfrm>
            <a:off x="9017391" y="5162843"/>
            <a:ext cx="3096139" cy="984739"/>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3711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6939"/>
            <a:ext cx="10972800" cy="1143000"/>
          </a:xfrm>
        </p:spPr>
        <p:txBody>
          <a:bodyPr/>
          <a:lstStyle/>
          <a:p>
            <a:r>
              <a:rPr lang="en-US" b="1" dirty="0"/>
              <a:t>Take-away Messages</a:t>
            </a:r>
          </a:p>
        </p:txBody>
      </p:sp>
      <p:sp>
        <p:nvSpPr>
          <p:cNvPr id="3" name="Content Placeholder 2"/>
          <p:cNvSpPr>
            <a:spLocks noGrp="1"/>
          </p:cNvSpPr>
          <p:nvPr>
            <p:ph idx="1"/>
          </p:nvPr>
        </p:nvSpPr>
        <p:spPr>
          <a:xfrm>
            <a:off x="466492" y="2394965"/>
            <a:ext cx="10972799" cy="3180789"/>
          </a:xfrm>
        </p:spPr>
        <p:txBody>
          <a:bodyPr>
            <a:noAutofit/>
          </a:bodyPr>
          <a:lstStyle/>
          <a:p>
            <a:pPr>
              <a:lnSpc>
                <a:spcPts val="3560"/>
              </a:lnSpc>
              <a:spcBef>
                <a:spcPts val="1800"/>
              </a:spcBef>
              <a:spcAft>
                <a:spcPts val="1400"/>
              </a:spcAft>
              <a:buClr>
                <a:schemeClr val="bg1"/>
              </a:buClr>
              <a:buFontTx/>
              <a:buChar char="-"/>
            </a:pPr>
            <a:r>
              <a:rPr lang="en-US" sz="2800" b="1" dirty="0"/>
              <a:t>- Edge</a:t>
            </a:r>
            <a:r>
              <a:rPr lang="en-US" sz="2800" dirty="0"/>
              <a:t>: need it and actually works!</a:t>
            </a:r>
            <a:br>
              <a:rPr lang="en-US" sz="2800" b="1" dirty="0"/>
            </a:br>
            <a:br>
              <a:rPr lang="en-US" sz="2800" dirty="0"/>
            </a:br>
            <a:r>
              <a:rPr lang="en-US" sz="2800" dirty="0"/>
              <a:t>- </a:t>
            </a:r>
            <a:r>
              <a:rPr lang="en-US" sz="2800" b="1" dirty="0"/>
              <a:t>AI-driven, fully automatic management of e2e slices: </a:t>
            </a:r>
            <a:br>
              <a:rPr lang="en-US" sz="2800" b="1" dirty="0"/>
            </a:br>
            <a:r>
              <a:rPr lang="en-US" sz="2800" b="1" dirty="0"/>
              <a:t>  </a:t>
            </a:r>
            <a:r>
              <a:rPr lang="en-US" sz="2800" dirty="0"/>
              <a:t>using the most suitable resources from the cloud to the UE, for complex</a:t>
            </a:r>
            <a:br>
              <a:rPr lang="en-US" sz="2800" dirty="0"/>
            </a:br>
            <a:r>
              <a:rPr lang="en-US" sz="2800" dirty="0"/>
              <a:t>   services and heterogeneous </a:t>
            </a:r>
            <a:r>
              <a:rPr lang="en-US" sz="2800" dirty="0" err="1"/>
              <a:t>vRANs</a:t>
            </a:r>
            <a:endParaRPr lang="en-US" sz="2800" dirty="0"/>
          </a:p>
          <a:p>
            <a:pPr>
              <a:lnSpc>
                <a:spcPts val="3560"/>
              </a:lnSpc>
              <a:spcBef>
                <a:spcPts val="1800"/>
              </a:spcBef>
              <a:spcAft>
                <a:spcPts val="1400"/>
              </a:spcAft>
              <a:buClr>
                <a:schemeClr val="bg1"/>
              </a:buClr>
              <a:buFontTx/>
              <a:buChar char="-"/>
            </a:pPr>
            <a:r>
              <a:rPr lang="en-US" sz="2800" dirty="0"/>
              <a:t>- </a:t>
            </a:r>
            <a:r>
              <a:rPr lang="en-US" sz="2800" b="1" dirty="0"/>
              <a:t>It works</a:t>
            </a:r>
            <a:r>
              <a:rPr lang="en-US" sz="2800" dirty="0"/>
              <a:t> </a:t>
            </a:r>
            <a:r>
              <a:rPr lang="en-US" sz="2800" b="1" dirty="0"/>
              <a:t>even under dynamic conditions</a:t>
            </a:r>
          </a:p>
        </p:txBody>
      </p:sp>
      <p:sp>
        <p:nvSpPr>
          <p:cNvPr id="4" name="Slide Number Placeholder 5">
            <a:extLst>
              <a:ext uri="{FF2B5EF4-FFF2-40B4-BE49-F238E27FC236}">
                <a16:creationId xmlns:a16="http://schemas.microsoft.com/office/drawing/2014/main" id="{83934C00-F6C2-224D-BD27-F28301B83E95}"/>
              </a:ext>
            </a:extLst>
          </p:cNvPr>
          <p:cNvSpPr>
            <a:spLocks noGrp="1"/>
          </p:cNvSpPr>
          <p:nvPr>
            <p:ph type="sldNum" sz="quarter" idx="12"/>
          </p:nvPr>
        </p:nvSpPr>
        <p:spPr>
          <a:xfrm>
            <a:off x="11346986"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24</a:t>
            </a:r>
          </a:p>
        </p:txBody>
      </p:sp>
    </p:spTree>
    <p:extLst>
      <p:ext uri="{BB962C8B-B14F-4D97-AF65-F5344CB8AC3E}">
        <p14:creationId xmlns:p14="http://schemas.microsoft.com/office/powerpoint/2010/main" val="2750734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9ED41B5-F9B0-4DE1-8C59-A980468A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C482A030-873A-4216-B6A6-C3348B9CA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6A78B992-0FF2-4542-8B23-E48214172D96}"/>
              </a:ext>
            </a:extLst>
          </p:cNvPr>
          <p:cNvSpPr/>
          <p:nvPr/>
        </p:nvSpPr>
        <p:spPr>
          <a:xfrm>
            <a:off x="5284922" y="-83843"/>
            <a:ext cx="7005898" cy="6994057"/>
          </a:xfrm>
          <a:prstGeom prst="rect">
            <a:avLst/>
          </a:prstGeom>
          <a:solidFill>
            <a:schemeClr val="accent6">
              <a:lumMod val="20000"/>
              <a:lumOff val="8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IT"/>
          </a:p>
        </p:txBody>
      </p:sp>
      <p:pic>
        <p:nvPicPr>
          <p:cNvPr id="3" name="Picture 2" descr="A picture containing automaton&#10;&#10;Description automatically generated">
            <a:extLst>
              <a:ext uri="{FF2B5EF4-FFF2-40B4-BE49-F238E27FC236}">
                <a16:creationId xmlns:a16="http://schemas.microsoft.com/office/drawing/2014/main" id="{EFBCE89B-D1D3-944F-B993-B670505F9CA2}"/>
              </a:ext>
            </a:extLst>
          </p:cNvPr>
          <p:cNvPicPr>
            <a:picLocks noChangeAspect="1"/>
          </p:cNvPicPr>
          <p:nvPr/>
        </p:nvPicPr>
        <p:blipFill rotWithShape="1">
          <a:blip r:embed="rId2"/>
          <a:srcRect r="-1" b="19230"/>
          <a:stretch/>
        </p:blipFill>
        <p:spPr>
          <a:xfrm>
            <a:off x="16" y="10"/>
            <a:ext cx="7556889" cy="6857990"/>
          </a:xfrm>
          <a:prstGeom prst="rect">
            <a:avLst/>
          </a:prstGeom>
        </p:spPr>
      </p:pic>
      <p:sp>
        <p:nvSpPr>
          <p:cNvPr id="12" name="Title 1"/>
          <p:cNvSpPr txBox="1">
            <a:spLocks/>
          </p:cNvSpPr>
          <p:nvPr/>
        </p:nvSpPr>
        <p:spPr>
          <a:xfrm>
            <a:off x="8107627" y="878754"/>
            <a:ext cx="3834482" cy="292608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85000"/>
              </a:lnSpc>
              <a:spcAft>
                <a:spcPts val="600"/>
              </a:spcAft>
            </a:pPr>
            <a:r>
              <a:rPr lang="en-US" sz="4800" b="1" spc="-50" dirty="0">
                <a:solidFill>
                  <a:srgbClr val="0070C0"/>
                </a:solidFill>
              </a:rPr>
              <a:t>Thank you for your attention!</a:t>
            </a:r>
          </a:p>
        </p:txBody>
      </p:sp>
    </p:spTree>
    <p:extLst>
      <p:ext uri="{BB962C8B-B14F-4D97-AF65-F5344CB8AC3E}">
        <p14:creationId xmlns:p14="http://schemas.microsoft.com/office/powerpoint/2010/main" val="347340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6988C3E-3944-A742-8C4B-B8DB53E70445}"/>
              </a:ext>
            </a:extLst>
          </p:cNvPr>
          <p:cNvSpPr>
            <a:spLocks noGrp="1"/>
          </p:cNvSpPr>
          <p:nvPr>
            <p:ph idx="1"/>
          </p:nvPr>
        </p:nvSpPr>
        <p:spPr>
          <a:xfrm>
            <a:off x="879501" y="2768958"/>
            <a:ext cx="10647089" cy="3100136"/>
          </a:xfrm>
        </p:spPr>
        <p:txBody>
          <a:bodyPr>
            <a:normAutofit/>
          </a:bodyPr>
          <a:lstStyle/>
          <a:p>
            <a:pPr marL="0" indent="0" algn="ctr">
              <a:buNone/>
            </a:pPr>
            <a:r>
              <a:rPr lang="en-US" sz="4400" b="1" dirty="0">
                <a:solidFill>
                  <a:srgbClr val="FA7200"/>
                </a:solidFill>
              </a:rPr>
              <a:t>How is it possible to host vertical services </a:t>
            </a:r>
            <a:r>
              <a:rPr lang="en-US" sz="4400" b="1" dirty="0">
                <a:solidFill>
                  <a:srgbClr val="0094F6"/>
                </a:solidFill>
              </a:rPr>
              <a:t>with ultra low (UL) latency?</a:t>
            </a:r>
            <a:endParaRPr lang="it-IT" sz="4400" dirty="0">
              <a:solidFill>
                <a:srgbClr val="0094F6"/>
              </a:solidFill>
            </a:endParaRPr>
          </a:p>
        </p:txBody>
      </p:sp>
    </p:spTree>
    <p:extLst>
      <p:ext uri="{BB962C8B-B14F-4D97-AF65-F5344CB8AC3E}">
        <p14:creationId xmlns:p14="http://schemas.microsoft.com/office/powerpoint/2010/main" val="59776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458" y="301128"/>
            <a:ext cx="10972800" cy="1143000"/>
          </a:xfrm>
        </p:spPr>
        <p:txBody>
          <a:bodyPr>
            <a:normAutofit fontScale="90000"/>
          </a:bodyPr>
          <a:lstStyle/>
          <a:p>
            <a:r>
              <a:rPr lang="en-US" sz="4000" b="1" dirty="0"/>
              <a:t>How is it possible to host vertical services with UL latency?</a:t>
            </a:r>
            <a:br>
              <a:rPr lang="en-US" sz="4000" b="1" dirty="0"/>
            </a:br>
            <a:r>
              <a:rPr lang="en-US" sz="4900" b="1" dirty="0">
                <a:solidFill>
                  <a:srgbClr val="FA7200"/>
                </a:solidFill>
              </a:rPr>
              <a:t>First, network as a programmable platform</a:t>
            </a:r>
          </a:p>
        </p:txBody>
      </p:sp>
      <p:sp>
        <p:nvSpPr>
          <p:cNvPr id="16" name="Slide Number Placeholder 5"/>
          <p:cNvSpPr>
            <a:spLocks noGrp="1"/>
          </p:cNvSpPr>
          <p:nvPr>
            <p:ph type="sldNum" sz="quarter" idx="12"/>
          </p:nvPr>
        </p:nvSpPr>
        <p:spPr>
          <a:xfrm>
            <a:off x="11346986"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3</a:t>
            </a:r>
          </a:p>
        </p:txBody>
      </p:sp>
      <p:pic>
        <p:nvPicPr>
          <p:cNvPr id="13" name="Picture 12">
            <a:extLst>
              <a:ext uri="{FF2B5EF4-FFF2-40B4-BE49-F238E27FC236}">
                <a16:creationId xmlns:a16="http://schemas.microsoft.com/office/drawing/2014/main" id="{89BAFD05-1283-0E48-99B7-5A98D126766B}"/>
              </a:ext>
            </a:extLst>
          </p:cNvPr>
          <p:cNvPicPr>
            <a:picLocks noChangeAspect="1"/>
          </p:cNvPicPr>
          <p:nvPr/>
        </p:nvPicPr>
        <p:blipFill>
          <a:blip r:embed="rId3"/>
          <a:stretch>
            <a:fillRect/>
          </a:stretch>
        </p:blipFill>
        <p:spPr>
          <a:xfrm>
            <a:off x="5443984" y="1817358"/>
            <a:ext cx="6669546" cy="3596514"/>
          </a:xfrm>
          <a:prstGeom prst="rect">
            <a:avLst/>
          </a:prstGeom>
        </p:spPr>
      </p:pic>
      <p:sp>
        <p:nvSpPr>
          <p:cNvPr id="6" name="Content Placeholder 4">
            <a:extLst>
              <a:ext uri="{FF2B5EF4-FFF2-40B4-BE49-F238E27FC236}">
                <a16:creationId xmlns:a16="http://schemas.microsoft.com/office/drawing/2014/main" id="{B66A7ADF-A43E-F448-A65F-A1114D3BBE34}"/>
              </a:ext>
            </a:extLst>
          </p:cNvPr>
          <p:cNvSpPr txBox="1">
            <a:spLocks/>
          </p:cNvSpPr>
          <p:nvPr/>
        </p:nvSpPr>
        <p:spPr>
          <a:xfrm>
            <a:off x="815107" y="2027748"/>
            <a:ext cx="4512966" cy="4529123"/>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 sz="2800" b="1" dirty="0">
                <a:solidFill>
                  <a:schemeClr val="tx1"/>
                </a:solidFill>
              </a:rPr>
              <a:t>Edge computing</a:t>
            </a:r>
            <a:r>
              <a:rPr lang="en" sz="2800" dirty="0">
                <a:solidFill>
                  <a:schemeClr val="tx1"/>
                </a:solidFill>
              </a:rPr>
              <a:t>: the network as a programmable platform</a:t>
            </a:r>
          </a:p>
          <a:p>
            <a:pPr marL="0" indent="0">
              <a:buFont typeface="Calibri" panose="020F0502020204030204" pitchFamily="34" charset="0"/>
              <a:buNone/>
            </a:pPr>
            <a:r>
              <a:rPr lang="en-US" sz="2800" dirty="0">
                <a:solidFill>
                  <a:schemeClr val="tx1"/>
                </a:solidFill>
              </a:rPr>
              <a:t>Network will </a:t>
            </a:r>
            <a:r>
              <a:rPr lang="en-US" sz="2800" b="1" dirty="0">
                <a:solidFill>
                  <a:schemeClr val="tx1"/>
                </a:solidFill>
              </a:rPr>
              <a:t>process</a:t>
            </a:r>
            <a:r>
              <a:rPr lang="en-US" sz="2800" dirty="0">
                <a:solidFill>
                  <a:schemeClr val="tx1"/>
                </a:solidFill>
              </a:rPr>
              <a:t> </a:t>
            </a:r>
            <a:r>
              <a:rPr lang="en-US" sz="2800" b="1" dirty="0">
                <a:solidFill>
                  <a:schemeClr val="tx1"/>
                </a:solidFill>
              </a:rPr>
              <a:t>and store </a:t>
            </a:r>
            <a:r>
              <a:rPr lang="en-US" sz="2800" dirty="0">
                <a:solidFill>
                  <a:schemeClr val="tx1"/>
                </a:solidFill>
              </a:rPr>
              <a:t>data, not just transfer it</a:t>
            </a:r>
          </a:p>
          <a:p>
            <a:pPr marL="0" indent="0">
              <a:lnSpc>
                <a:spcPct val="100000"/>
              </a:lnSpc>
              <a:spcAft>
                <a:spcPts val="2000"/>
              </a:spcAft>
              <a:buClr>
                <a:schemeClr val="bg1"/>
              </a:buClr>
              <a:buNone/>
            </a:pPr>
            <a:r>
              <a:rPr lang="en-US" sz="2800" dirty="0">
                <a:solidFill>
                  <a:schemeClr val="tx1"/>
                </a:solidFill>
              </a:rPr>
              <a:t>Processing and applications </a:t>
            </a:r>
            <a:br>
              <a:rPr lang="en-US" sz="2800" dirty="0">
                <a:solidFill>
                  <a:schemeClr val="tx1"/>
                </a:solidFill>
              </a:rPr>
            </a:br>
            <a:r>
              <a:rPr lang="en-US" sz="2800" b="1" dirty="0">
                <a:solidFill>
                  <a:schemeClr val="tx1"/>
                </a:solidFill>
              </a:rPr>
              <a:t>within the network </a:t>
            </a:r>
            <a:r>
              <a:rPr lang="en-US" sz="2800" dirty="0">
                <a:solidFill>
                  <a:schemeClr val="tx1"/>
                </a:solidFill>
              </a:rPr>
              <a:t>to provide </a:t>
            </a:r>
            <a:br>
              <a:rPr lang="en-US" sz="2800" dirty="0">
                <a:solidFill>
                  <a:schemeClr val="tx1"/>
                </a:solidFill>
              </a:rPr>
            </a:br>
            <a:r>
              <a:rPr lang="en-US" sz="2800" dirty="0">
                <a:solidFill>
                  <a:schemeClr val="tx1"/>
                </a:solidFill>
              </a:rPr>
              <a:t>mobile users with services</a:t>
            </a:r>
          </a:p>
          <a:p>
            <a:pPr marL="0" indent="0">
              <a:lnSpc>
                <a:spcPct val="100000"/>
              </a:lnSpc>
              <a:spcAft>
                <a:spcPts val="2000"/>
              </a:spcAft>
              <a:buClr>
                <a:schemeClr val="bg1"/>
              </a:buClr>
              <a:buNone/>
            </a:pPr>
            <a:r>
              <a:rPr lang="en-US" sz="2800" b="1" dirty="0">
                <a:solidFill>
                  <a:schemeClr val="bg1">
                    <a:lumMod val="65000"/>
                  </a:schemeClr>
                </a:solidFill>
              </a:rPr>
              <a:t>Lower delays and </a:t>
            </a:r>
            <a:br>
              <a:rPr lang="en-US" sz="2800" b="1" dirty="0">
                <a:solidFill>
                  <a:schemeClr val="bg1">
                    <a:lumMod val="65000"/>
                  </a:schemeClr>
                </a:solidFill>
              </a:rPr>
            </a:br>
            <a:r>
              <a:rPr lang="en-US" sz="2800" b="1" dirty="0">
                <a:solidFill>
                  <a:schemeClr val="bg1">
                    <a:lumMod val="65000"/>
                  </a:schemeClr>
                </a:solidFill>
              </a:rPr>
              <a:t>higher efficiency</a:t>
            </a:r>
          </a:p>
          <a:p>
            <a:pPr marL="0" indent="0">
              <a:buFont typeface="Calibri" panose="020F0502020204030204" pitchFamily="34" charset="0"/>
              <a:buNone/>
            </a:pPr>
            <a:endParaRPr lang="en-US" sz="2800" dirty="0">
              <a:solidFill>
                <a:schemeClr val="tx1"/>
              </a:solidFill>
            </a:endParaRPr>
          </a:p>
          <a:p>
            <a:pPr marL="0" indent="0">
              <a:buFont typeface="Calibri" panose="020F0502020204030204" pitchFamily="34" charset="0"/>
              <a:buNone/>
            </a:pPr>
            <a:endParaRPr lang="it-IT" sz="2800" dirty="0"/>
          </a:p>
        </p:txBody>
      </p:sp>
    </p:spTree>
    <p:extLst>
      <p:ext uri="{BB962C8B-B14F-4D97-AF65-F5344CB8AC3E}">
        <p14:creationId xmlns:p14="http://schemas.microsoft.com/office/powerpoint/2010/main" val="64215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59797" y="4298951"/>
            <a:ext cx="1522413" cy="454025"/>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Simple forwarding HW</a:t>
            </a:r>
          </a:p>
        </p:txBody>
      </p:sp>
      <p:cxnSp>
        <p:nvCxnSpPr>
          <p:cNvPr id="4" name="Straight Connector 3"/>
          <p:cNvCxnSpPr>
            <a:stCxn id="3" idx="3"/>
            <a:endCxn id="6" idx="1"/>
          </p:cNvCxnSpPr>
          <p:nvPr/>
        </p:nvCxnSpPr>
        <p:spPr>
          <a:xfrm flipV="1">
            <a:off x="3082209" y="4189413"/>
            <a:ext cx="1446212" cy="336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a:stCxn id="8" idx="1"/>
            <a:endCxn id="3" idx="2"/>
          </p:cNvCxnSpPr>
          <p:nvPr/>
        </p:nvCxnSpPr>
        <p:spPr>
          <a:xfrm flipH="1" flipV="1">
            <a:off x="2320209" y="4752975"/>
            <a:ext cx="1562100" cy="1265238"/>
          </a:xfrm>
          <a:prstGeom prst="line">
            <a:avLst/>
          </a:prstGeom>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4528421" y="3962401"/>
            <a:ext cx="1524000" cy="454025"/>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Simple forwarding HW</a:t>
            </a:r>
          </a:p>
        </p:txBody>
      </p:sp>
      <p:sp>
        <p:nvSpPr>
          <p:cNvPr id="7" name="Rounded Rectangle 6"/>
          <p:cNvSpPr/>
          <p:nvPr/>
        </p:nvSpPr>
        <p:spPr>
          <a:xfrm>
            <a:off x="6147671" y="5100639"/>
            <a:ext cx="1524000" cy="454025"/>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Simple forwarding HW</a:t>
            </a:r>
          </a:p>
        </p:txBody>
      </p:sp>
      <p:sp>
        <p:nvSpPr>
          <p:cNvPr id="8" name="Rounded Rectangle 7"/>
          <p:cNvSpPr/>
          <p:nvPr/>
        </p:nvSpPr>
        <p:spPr>
          <a:xfrm>
            <a:off x="3882309" y="5791201"/>
            <a:ext cx="1524000" cy="454025"/>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Simple forwarding HW</a:t>
            </a:r>
          </a:p>
        </p:txBody>
      </p:sp>
      <p:cxnSp>
        <p:nvCxnSpPr>
          <p:cNvPr id="9" name="Straight Connector 8"/>
          <p:cNvCxnSpPr>
            <a:stCxn id="8" idx="0"/>
            <a:endCxn id="6" idx="2"/>
          </p:cNvCxnSpPr>
          <p:nvPr/>
        </p:nvCxnSpPr>
        <p:spPr>
          <a:xfrm flipV="1">
            <a:off x="4644309" y="4416426"/>
            <a:ext cx="646112" cy="137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8" idx="3"/>
            <a:endCxn id="7" idx="1"/>
          </p:cNvCxnSpPr>
          <p:nvPr/>
        </p:nvCxnSpPr>
        <p:spPr>
          <a:xfrm flipV="1">
            <a:off x="5406309" y="5327651"/>
            <a:ext cx="741362" cy="6905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6" idx="3"/>
            <a:endCxn id="7" idx="0"/>
          </p:cNvCxnSpPr>
          <p:nvPr/>
        </p:nvCxnSpPr>
        <p:spPr>
          <a:xfrm>
            <a:off x="6052421" y="4189414"/>
            <a:ext cx="857250" cy="911225"/>
          </a:xfrm>
          <a:prstGeom prst="line">
            <a:avLst/>
          </a:prstGeom>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1821734" y="2368551"/>
            <a:ext cx="7169150" cy="619125"/>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a:t>Controller/Network </a:t>
            </a:r>
            <a:r>
              <a:rPr lang="en-US" sz="2400" dirty="0"/>
              <a:t>OS</a:t>
            </a:r>
          </a:p>
        </p:txBody>
      </p:sp>
      <p:cxnSp>
        <p:nvCxnSpPr>
          <p:cNvPr id="16" name="Straight Connector 15"/>
          <p:cNvCxnSpPr/>
          <p:nvPr/>
        </p:nvCxnSpPr>
        <p:spPr>
          <a:xfrm>
            <a:off x="2488484" y="2987676"/>
            <a:ext cx="0" cy="1311275"/>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323759" y="2987676"/>
            <a:ext cx="0" cy="974725"/>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136309" y="2987676"/>
            <a:ext cx="0" cy="2803525"/>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endCxn id="7" idx="0"/>
          </p:cNvCxnSpPr>
          <p:nvPr/>
        </p:nvCxnSpPr>
        <p:spPr>
          <a:xfrm flipH="1">
            <a:off x="6909672" y="3113088"/>
            <a:ext cx="30163" cy="198755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835151" y="3529013"/>
            <a:ext cx="8221663" cy="0"/>
          </a:xfrm>
          <a:prstGeom prst="line">
            <a:avLst/>
          </a:prstGeom>
          <a:ln>
            <a:prstDash val="dashDot"/>
          </a:ln>
        </p:spPr>
        <p:style>
          <a:lnRef idx="2">
            <a:schemeClr val="accent1"/>
          </a:lnRef>
          <a:fillRef idx="0">
            <a:schemeClr val="accent1"/>
          </a:fillRef>
          <a:effectRef idx="1">
            <a:schemeClr val="accent1"/>
          </a:effectRef>
          <a:fontRef idx="minor">
            <a:schemeClr val="tx1"/>
          </a:fontRef>
        </p:style>
      </p:cxnSp>
      <p:sp>
        <p:nvSpPr>
          <p:cNvPr id="21525" name="TextBox 20"/>
          <p:cNvSpPr txBox="1">
            <a:spLocks noChangeArrowheads="1"/>
          </p:cNvSpPr>
          <p:nvPr/>
        </p:nvSpPr>
        <p:spPr bwMode="auto">
          <a:xfrm>
            <a:off x="6118643" y="3120843"/>
            <a:ext cx="48846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u="sng">
                <a:solidFill>
                  <a:schemeClr val="tx1"/>
                </a:solidFill>
                <a:latin typeface="Arial" panose="020B0604020202020204" pitchFamily="34" charset="0"/>
              </a:defRPr>
            </a:lvl1pPr>
            <a:lvl2pPr marL="742950" indent="-285750">
              <a:defRPr sz="2800" u="sng">
                <a:solidFill>
                  <a:schemeClr val="tx1"/>
                </a:solidFill>
                <a:latin typeface="Arial" panose="020B0604020202020204" pitchFamily="34" charset="0"/>
              </a:defRPr>
            </a:lvl2pPr>
            <a:lvl3pPr marL="1143000" indent="-228600">
              <a:defRPr sz="2800" u="sng">
                <a:solidFill>
                  <a:schemeClr val="tx1"/>
                </a:solidFill>
                <a:latin typeface="Arial" panose="020B0604020202020204" pitchFamily="34" charset="0"/>
              </a:defRPr>
            </a:lvl3pPr>
            <a:lvl4pPr marL="1600200" indent="-228600">
              <a:defRPr sz="2800" u="sng">
                <a:solidFill>
                  <a:schemeClr val="tx1"/>
                </a:solidFill>
                <a:latin typeface="Arial" panose="020B0604020202020204" pitchFamily="34" charset="0"/>
              </a:defRPr>
            </a:lvl4pPr>
            <a:lvl5pPr marL="2057400" indent="-228600">
              <a:defRPr sz="2800" u="sng">
                <a:solidFill>
                  <a:schemeClr val="tx1"/>
                </a:solidFill>
                <a:latin typeface="Arial" panose="020B0604020202020204" pitchFamily="34" charset="0"/>
              </a:defRPr>
            </a:lvl5pPr>
            <a:lvl6pPr marL="2514600" indent="-228600" eaLnBrk="0" fontAlgn="base" hangingPunct="0">
              <a:spcBef>
                <a:spcPct val="0"/>
              </a:spcBef>
              <a:spcAft>
                <a:spcPct val="0"/>
              </a:spcAft>
              <a:defRPr sz="2800" u="sng">
                <a:solidFill>
                  <a:schemeClr val="tx1"/>
                </a:solidFill>
                <a:latin typeface="Arial" panose="020B0604020202020204" pitchFamily="34" charset="0"/>
              </a:defRPr>
            </a:lvl6pPr>
            <a:lvl7pPr marL="2971800" indent="-228600" eaLnBrk="0" fontAlgn="base" hangingPunct="0">
              <a:spcBef>
                <a:spcPct val="0"/>
              </a:spcBef>
              <a:spcAft>
                <a:spcPct val="0"/>
              </a:spcAft>
              <a:defRPr sz="2800" u="sng">
                <a:solidFill>
                  <a:schemeClr val="tx1"/>
                </a:solidFill>
                <a:latin typeface="Arial" panose="020B0604020202020204" pitchFamily="34" charset="0"/>
              </a:defRPr>
            </a:lvl7pPr>
            <a:lvl8pPr marL="3429000" indent="-228600" eaLnBrk="0" fontAlgn="base" hangingPunct="0">
              <a:spcBef>
                <a:spcPct val="0"/>
              </a:spcBef>
              <a:spcAft>
                <a:spcPct val="0"/>
              </a:spcAft>
              <a:defRPr sz="2800" u="sng">
                <a:solidFill>
                  <a:schemeClr val="tx1"/>
                </a:solidFill>
                <a:latin typeface="Arial" panose="020B0604020202020204" pitchFamily="34" charset="0"/>
              </a:defRPr>
            </a:lvl8pPr>
            <a:lvl9pPr marL="3886200" indent="-228600" eaLnBrk="0" fontAlgn="base" hangingPunct="0">
              <a:spcBef>
                <a:spcPct val="0"/>
              </a:spcBef>
              <a:spcAft>
                <a:spcPct val="0"/>
              </a:spcAft>
              <a:defRPr sz="2800" u="sng">
                <a:solidFill>
                  <a:schemeClr val="tx1"/>
                </a:solidFill>
                <a:latin typeface="Arial" panose="020B0604020202020204" pitchFamily="34" charset="0"/>
              </a:defRPr>
            </a:lvl9pPr>
          </a:lstStyle>
          <a:p>
            <a:r>
              <a:rPr lang="en-US" altLang="it-IT" sz="2000" u="none" dirty="0"/>
              <a:t>Southbound interface: HW open interface</a:t>
            </a:r>
          </a:p>
        </p:txBody>
      </p:sp>
      <p:cxnSp>
        <p:nvCxnSpPr>
          <p:cNvPr id="22" name="Straight Connector 21"/>
          <p:cNvCxnSpPr/>
          <p:nvPr/>
        </p:nvCxnSpPr>
        <p:spPr>
          <a:xfrm>
            <a:off x="1766889" y="2227263"/>
            <a:ext cx="8220075" cy="0"/>
          </a:xfrm>
          <a:prstGeom prst="line">
            <a:avLst/>
          </a:prstGeom>
          <a:ln>
            <a:prstDash val="dashDot"/>
          </a:ln>
        </p:spPr>
        <p:style>
          <a:lnRef idx="2">
            <a:schemeClr val="accent1"/>
          </a:lnRef>
          <a:fillRef idx="0">
            <a:schemeClr val="accent1"/>
          </a:fillRef>
          <a:effectRef idx="1">
            <a:schemeClr val="accent1"/>
          </a:effectRef>
          <a:fontRef idx="minor">
            <a:schemeClr val="tx1"/>
          </a:fontRef>
        </p:style>
      </p:cxnSp>
      <p:sp>
        <p:nvSpPr>
          <p:cNvPr id="21527" name="TextBox 22"/>
          <p:cNvSpPr txBox="1">
            <a:spLocks noChangeArrowheads="1"/>
          </p:cNvSpPr>
          <p:nvPr/>
        </p:nvSpPr>
        <p:spPr bwMode="auto">
          <a:xfrm>
            <a:off x="6123142" y="1789113"/>
            <a:ext cx="5040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u="sng">
                <a:solidFill>
                  <a:schemeClr val="tx1"/>
                </a:solidFill>
                <a:latin typeface="Arial" panose="020B0604020202020204" pitchFamily="34" charset="0"/>
              </a:defRPr>
            </a:lvl1pPr>
            <a:lvl2pPr marL="742950" indent="-285750">
              <a:defRPr sz="2800" u="sng">
                <a:solidFill>
                  <a:schemeClr val="tx1"/>
                </a:solidFill>
                <a:latin typeface="Arial" panose="020B0604020202020204" pitchFamily="34" charset="0"/>
              </a:defRPr>
            </a:lvl2pPr>
            <a:lvl3pPr marL="1143000" indent="-228600">
              <a:defRPr sz="2800" u="sng">
                <a:solidFill>
                  <a:schemeClr val="tx1"/>
                </a:solidFill>
                <a:latin typeface="Arial" panose="020B0604020202020204" pitchFamily="34" charset="0"/>
              </a:defRPr>
            </a:lvl3pPr>
            <a:lvl4pPr marL="1600200" indent="-228600">
              <a:defRPr sz="2800" u="sng">
                <a:solidFill>
                  <a:schemeClr val="tx1"/>
                </a:solidFill>
                <a:latin typeface="Arial" panose="020B0604020202020204" pitchFamily="34" charset="0"/>
              </a:defRPr>
            </a:lvl4pPr>
            <a:lvl5pPr marL="2057400" indent="-228600">
              <a:defRPr sz="2800" u="sng">
                <a:solidFill>
                  <a:schemeClr val="tx1"/>
                </a:solidFill>
                <a:latin typeface="Arial" panose="020B0604020202020204" pitchFamily="34" charset="0"/>
              </a:defRPr>
            </a:lvl5pPr>
            <a:lvl6pPr marL="2514600" indent="-228600" eaLnBrk="0" fontAlgn="base" hangingPunct="0">
              <a:spcBef>
                <a:spcPct val="0"/>
              </a:spcBef>
              <a:spcAft>
                <a:spcPct val="0"/>
              </a:spcAft>
              <a:defRPr sz="2800" u="sng">
                <a:solidFill>
                  <a:schemeClr val="tx1"/>
                </a:solidFill>
                <a:latin typeface="Arial" panose="020B0604020202020204" pitchFamily="34" charset="0"/>
              </a:defRPr>
            </a:lvl6pPr>
            <a:lvl7pPr marL="2971800" indent="-228600" eaLnBrk="0" fontAlgn="base" hangingPunct="0">
              <a:spcBef>
                <a:spcPct val="0"/>
              </a:spcBef>
              <a:spcAft>
                <a:spcPct val="0"/>
              </a:spcAft>
              <a:defRPr sz="2800" u="sng">
                <a:solidFill>
                  <a:schemeClr val="tx1"/>
                </a:solidFill>
                <a:latin typeface="Arial" panose="020B0604020202020204" pitchFamily="34" charset="0"/>
              </a:defRPr>
            </a:lvl7pPr>
            <a:lvl8pPr marL="3429000" indent="-228600" eaLnBrk="0" fontAlgn="base" hangingPunct="0">
              <a:spcBef>
                <a:spcPct val="0"/>
              </a:spcBef>
              <a:spcAft>
                <a:spcPct val="0"/>
              </a:spcAft>
              <a:defRPr sz="2800" u="sng">
                <a:solidFill>
                  <a:schemeClr val="tx1"/>
                </a:solidFill>
                <a:latin typeface="Arial" panose="020B0604020202020204" pitchFamily="34" charset="0"/>
              </a:defRPr>
            </a:lvl8pPr>
            <a:lvl9pPr marL="3886200" indent="-228600" eaLnBrk="0" fontAlgn="base" hangingPunct="0">
              <a:spcBef>
                <a:spcPct val="0"/>
              </a:spcBef>
              <a:spcAft>
                <a:spcPct val="0"/>
              </a:spcAft>
              <a:defRPr sz="2800" u="sng">
                <a:solidFill>
                  <a:schemeClr val="tx1"/>
                </a:solidFill>
                <a:latin typeface="Arial" panose="020B0604020202020204" pitchFamily="34" charset="0"/>
              </a:defRPr>
            </a:lvl9pPr>
          </a:lstStyle>
          <a:p>
            <a:r>
              <a:rPr lang="en-US" altLang="it-IT" sz="2000" u="none" dirty="0"/>
              <a:t>Northbound interface: Network control API</a:t>
            </a:r>
          </a:p>
        </p:txBody>
      </p:sp>
      <p:sp>
        <p:nvSpPr>
          <p:cNvPr id="24" name="Rectangle 23"/>
          <p:cNvSpPr/>
          <p:nvPr/>
        </p:nvSpPr>
        <p:spPr>
          <a:xfrm>
            <a:off x="181350" y="6138864"/>
            <a:ext cx="7009669" cy="261610"/>
          </a:xfrm>
          <a:prstGeom prst="rect">
            <a:avLst/>
          </a:prstGeom>
        </p:spPr>
        <p:txBody>
          <a:bodyPr wrap="square">
            <a:spAutoFit/>
          </a:bodyPr>
          <a:lstStyle/>
          <a:p>
            <a:r>
              <a:rPr lang="en-US" sz="1050" dirty="0">
                <a:latin typeface="+mj-lt"/>
              </a:rPr>
              <a:t>Capone – </a:t>
            </a:r>
            <a:r>
              <a:rPr lang="en-US" sz="1050" dirty="0" err="1">
                <a:latin typeface="+mj-lt"/>
              </a:rPr>
              <a:t>Netsoft</a:t>
            </a:r>
            <a:r>
              <a:rPr lang="en-US" sz="1050" dirty="0">
                <a:latin typeface="+mj-lt"/>
              </a:rPr>
              <a:t> 2015</a:t>
            </a:r>
          </a:p>
        </p:txBody>
      </p:sp>
      <p:sp>
        <p:nvSpPr>
          <p:cNvPr id="2" name="Right Bracket 1"/>
          <p:cNvSpPr/>
          <p:nvPr/>
        </p:nvSpPr>
        <p:spPr>
          <a:xfrm>
            <a:off x="8921870" y="3595116"/>
            <a:ext cx="865318" cy="2716213"/>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9898407" y="4525963"/>
            <a:ext cx="2128563" cy="830997"/>
          </a:xfrm>
          <a:prstGeom prst="rect">
            <a:avLst/>
          </a:prstGeom>
          <a:noFill/>
        </p:spPr>
        <p:txBody>
          <a:bodyPr wrap="square" rtlCol="0">
            <a:spAutoFit/>
          </a:bodyPr>
          <a:lstStyle/>
          <a:p>
            <a:r>
              <a:rPr lang="en-US" sz="2400" dirty="0"/>
              <a:t>Physical infrastructure</a:t>
            </a:r>
          </a:p>
        </p:txBody>
      </p:sp>
      <p:sp>
        <p:nvSpPr>
          <p:cNvPr id="34" name="Title 1">
            <a:extLst>
              <a:ext uri="{FF2B5EF4-FFF2-40B4-BE49-F238E27FC236}">
                <a16:creationId xmlns:a16="http://schemas.microsoft.com/office/drawing/2014/main" id="{BB0A97D2-44A0-2B4C-BF26-86112B78EF95}"/>
              </a:ext>
            </a:extLst>
          </p:cNvPr>
          <p:cNvSpPr txBox="1">
            <a:spLocks/>
          </p:cNvSpPr>
          <p:nvPr/>
        </p:nvSpPr>
        <p:spPr>
          <a:xfrm>
            <a:off x="641547" y="-7968"/>
            <a:ext cx="10972800" cy="114300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900" b="1" dirty="0"/>
              <a:t>How is it possible to host vertical services with UL latency?</a:t>
            </a:r>
            <a:br>
              <a:rPr lang="en-US" sz="4000" b="1" dirty="0"/>
            </a:br>
            <a:r>
              <a:rPr lang="en-US" sz="4000" b="1" dirty="0">
                <a:solidFill>
                  <a:srgbClr val="FA7200"/>
                </a:solidFill>
              </a:rPr>
              <a:t>First, network as a programmable platform</a:t>
            </a:r>
          </a:p>
        </p:txBody>
      </p:sp>
      <p:sp>
        <p:nvSpPr>
          <p:cNvPr id="31" name="TextBox 30">
            <a:extLst>
              <a:ext uri="{FF2B5EF4-FFF2-40B4-BE49-F238E27FC236}">
                <a16:creationId xmlns:a16="http://schemas.microsoft.com/office/drawing/2014/main" id="{3CDE061D-1860-604A-85E3-AF7228EE63ED}"/>
              </a:ext>
            </a:extLst>
          </p:cNvPr>
          <p:cNvSpPr txBox="1"/>
          <p:nvPr/>
        </p:nvSpPr>
        <p:spPr>
          <a:xfrm>
            <a:off x="641547" y="1079761"/>
            <a:ext cx="9944887" cy="769441"/>
          </a:xfrm>
          <a:prstGeom prst="rect">
            <a:avLst/>
          </a:prstGeom>
          <a:noFill/>
        </p:spPr>
        <p:txBody>
          <a:bodyPr wrap="square" rtlCol="0">
            <a:spAutoFit/>
          </a:bodyPr>
          <a:lstStyle/>
          <a:p>
            <a:r>
              <a:rPr lang="en-IT" sz="4400" dirty="0">
                <a:solidFill>
                  <a:srgbClr val="0094F6"/>
                </a:solidFill>
              </a:rPr>
              <a:t>SDN as a key technology</a:t>
            </a:r>
          </a:p>
        </p:txBody>
      </p:sp>
      <p:sp>
        <p:nvSpPr>
          <p:cNvPr id="25" name="Slide Number Placeholder 5">
            <a:extLst>
              <a:ext uri="{FF2B5EF4-FFF2-40B4-BE49-F238E27FC236}">
                <a16:creationId xmlns:a16="http://schemas.microsoft.com/office/drawing/2014/main" id="{058D2D61-5112-8447-868B-A3E1DBA48CB2}"/>
              </a:ext>
            </a:extLst>
          </p:cNvPr>
          <p:cNvSpPr>
            <a:spLocks noGrp="1"/>
          </p:cNvSpPr>
          <p:nvPr>
            <p:ph type="sldNum" sz="quarter" idx="12"/>
          </p:nvPr>
        </p:nvSpPr>
        <p:spPr>
          <a:xfrm>
            <a:off x="11346986"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4</a:t>
            </a:r>
          </a:p>
        </p:txBody>
      </p:sp>
    </p:spTree>
    <p:extLst>
      <p:ext uri="{BB962C8B-B14F-4D97-AF65-F5344CB8AC3E}">
        <p14:creationId xmlns:p14="http://schemas.microsoft.com/office/powerpoint/2010/main" val="125506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361" y="2316137"/>
            <a:ext cx="4576548" cy="777800"/>
          </a:xfrm>
        </p:spPr>
        <p:txBody>
          <a:bodyPr>
            <a:normAutofit fontScale="92500" lnSpcReduction="10000"/>
          </a:bodyPr>
          <a:lstStyle/>
          <a:p>
            <a:pPr algn="ctr"/>
            <a:r>
              <a:rPr lang="en" sz="2800" dirty="0"/>
              <a:t>Management and Orchestration</a:t>
            </a:r>
            <a:br>
              <a:rPr lang="en" sz="2800" dirty="0"/>
            </a:br>
            <a:r>
              <a:rPr lang="en" sz="2800" dirty="0"/>
              <a:t>MANO</a:t>
            </a:r>
            <a:endParaRPr lang="en" sz="2800" b="1" dirty="0"/>
          </a:p>
        </p:txBody>
      </p:sp>
      <p:sp>
        <p:nvSpPr>
          <p:cNvPr id="16" name="Slide Number Placeholder 5"/>
          <p:cNvSpPr>
            <a:spLocks noGrp="1"/>
          </p:cNvSpPr>
          <p:nvPr>
            <p:ph type="sldNum" sz="quarter" idx="12"/>
          </p:nvPr>
        </p:nvSpPr>
        <p:spPr>
          <a:xfrm>
            <a:off x="11346986"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5</a:t>
            </a:r>
          </a:p>
        </p:txBody>
      </p:sp>
      <p:pic>
        <p:nvPicPr>
          <p:cNvPr id="6" name="Picture 5">
            <a:extLst>
              <a:ext uri="{FF2B5EF4-FFF2-40B4-BE49-F238E27FC236}">
                <a16:creationId xmlns:a16="http://schemas.microsoft.com/office/drawing/2014/main" id="{CA590E09-B423-6148-8F8B-5B7E3EBB16F6}"/>
              </a:ext>
            </a:extLst>
          </p:cNvPr>
          <p:cNvPicPr>
            <a:picLocks noChangeAspect="1"/>
          </p:cNvPicPr>
          <p:nvPr/>
        </p:nvPicPr>
        <p:blipFill>
          <a:blip r:embed="rId3"/>
          <a:stretch>
            <a:fillRect/>
          </a:stretch>
        </p:blipFill>
        <p:spPr>
          <a:xfrm>
            <a:off x="1" y="3261815"/>
            <a:ext cx="4159934" cy="2337127"/>
          </a:xfrm>
          <a:prstGeom prst="rect">
            <a:avLst/>
          </a:prstGeom>
        </p:spPr>
      </p:pic>
      <p:sp>
        <p:nvSpPr>
          <p:cNvPr id="7" name="Right Arrow 6">
            <a:extLst>
              <a:ext uri="{FF2B5EF4-FFF2-40B4-BE49-F238E27FC236}">
                <a16:creationId xmlns:a16="http://schemas.microsoft.com/office/drawing/2014/main" id="{35B27451-AFC4-874B-8F63-8010809A317D}"/>
              </a:ext>
            </a:extLst>
          </p:cNvPr>
          <p:cNvSpPr/>
          <p:nvPr/>
        </p:nvSpPr>
        <p:spPr>
          <a:xfrm>
            <a:off x="5047466" y="4964940"/>
            <a:ext cx="2103051" cy="563664"/>
          </a:xfrm>
          <a:prstGeom prst="right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8">
            <a:extLst>
              <a:ext uri="{FF2B5EF4-FFF2-40B4-BE49-F238E27FC236}">
                <a16:creationId xmlns:a16="http://schemas.microsoft.com/office/drawing/2014/main" id="{5FAB66B4-5FC2-AF4E-85C9-824E78845296}"/>
              </a:ext>
            </a:extLst>
          </p:cNvPr>
          <p:cNvPicPr>
            <a:picLocks noChangeAspect="1"/>
          </p:cNvPicPr>
          <p:nvPr/>
        </p:nvPicPr>
        <p:blipFill>
          <a:blip r:embed="rId4"/>
          <a:stretch>
            <a:fillRect/>
          </a:stretch>
        </p:blipFill>
        <p:spPr>
          <a:xfrm>
            <a:off x="8354631" y="88252"/>
            <a:ext cx="3815171" cy="6228143"/>
          </a:xfrm>
          <a:prstGeom prst="rect">
            <a:avLst/>
          </a:prstGeom>
        </p:spPr>
      </p:pic>
      <p:sp>
        <p:nvSpPr>
          <p:cNvPr id="11" name="Content Placeholder 2">
            <a:extLst>
              <a:ext uri="{FF2B5EF4-FFF2-40B4-BE49-F238E27FC236}">
                <a16:creationId xmlns:a16="http://schemas.microsoft.com/office/drawing/2014/main" id="{CFE13E1F-DE73-4C44-A346-1209F53273CB}"/>
              </a:ext>
            </a:extLst>
          </p:cNvPr>
          <p:cNvSpPr txBox="1">
            <a:spLocks/>
          </p:cNvSpPr>
          <p:nvPr/>
        </p:nvSpPr>
        <p:spPr>
          <a:xfrm>
            <a:off x="73460" y="2624600"/>
            <a:ext cx="2538234" cy="7778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 sz="2800" dirty="0"/>
              <a:t>Virtual Functions</a:t>
            </a:r>
            <a:br>
              <a:rPr lang="en" sz="2800" dirty="0"/>
            </a:br>
            <a:r>
              <a:rPr lang="en" sz="2800" dirty="0"/>
              <a:t>VNFs</a:t>
            </a:r>
            <a:endParaRPr lang="en" sz="2800" b="1" dirty="0"/>
          </a:p>
        </p:txBody>
      </p:sp>
      <p:sp>
        <p:nvSpPr>
          <p:cNvPr id="12" name="Content Placeholder 2">
            <a:extLst>
              <a:ext uri="{FF2B5EF4-FFF2-40B4-BE49-F238E27FC236}">
                <a16:creationId xmlns:a16="http://schemas.microsoft.com/office/drawing/2014/main" id="{E78F299E-0AB0-804F-987E-2455A6E7D9EF}"/>
              </a:ext>
            </a:extLst>
          </p:cNvPr>
          <p:cNvSpPr txBox="1">
            <a:spLocks/>
          </p:cNvSpPr>
          <p:nvPr/>
        </p:nvSpPr>
        <p:spPr>
          <a:xfrm>
            <a:off x="8889044" y="1480913"/>
            <a:ext cx="1815011" cy="777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 sz="2800" dirty="0"/>
              <a:t>Service</a:t>
            </a:r>
            <a:endParaRPr lang="en" sz="2800" b="1" dirty="0"/>
          </a:p>
        </p:txBody>
      </p:sp>
      <p:pic>
        <p:nvPicPr>
          <p:cNvPr id="15" name="Picture 14">
            <a:extLst>
              <a:ext uri="{FF2B5EF4-FFF2-40B4-BE49-F238E27FC236}">
                <a16:creationId xmlns:a16="http://schemas.microsoft.com/office/drawing/2014/main" id="{8FE7074B-5F77-B54B-9520-32C9A7D8CA7B}"/>
              </a:ext>
            </a:extLst>
          </p:cNvPr>
          <p:cNvPicPr>
            <a:picLocks noChangeAspect="1"/>
          </p:cNvPicPr>
          <p:nvPr/>
        </p:nvPicPr>
        <p:blipFill>
          <a:blip r:embed="rId5"/>
          <a:stretch>
            <a:fillRect/>
          </a:stretch>
        </p:blipFill>
        <p:spPr>
          <a:xfrm>
            <a:off x="5069615" y="3346822"/>
            <a:ext cx="2103051" cy="1581364"/>
          </a:xfrm>
          <a:prstGeom prst="rect">
            <a:avLst/>
          </a:prstGeom>
        </p:spPr>
      </p:pic>
      <p:sp>
        <p:nvSpPr>
          <p:cNvPr id="17" name="TextBox 16">
            <a:extLst>
              <a:ext uri="{FF2B5EF4-FFF2-40B4-BE49-F238E27FC236}">
                <a16:creationId xmlns:a16="http://schemas.microsoft.com/office/drawing/2014/main" id="{33C1DF53-C363-B44F-B958-3472F31B04E8}"/>
              </a:ext>
            </a:extLst>
          </p:cNvPr>
          <p:cNvSpPr txBox="1"/>
          <p:nvPr/>
        </p:nvSpPr>
        <p:spPr>
          <a:xfrm>
            <a:off x="490663" y="6008618"/>
            <a:ext cx="5766620" cy="307777"/>
          </a:xfrm>
          <a:prstGeom prst="rect">
            <a:avLst/>
          </a:prstGeom>
          <a:noFill/>
        </p:spPr>
        <p:txBody>
          <a:bodyPr wrap="square" rtlCol="0">
            <a:spAutoFit/>
          </a:bodyPr>
          <a:lstStyle/>
          <a:p>
            <a:r>
              <a:rPr lang="it-IT" sz="1400" dirty="0"/>
              <a:t>NFV World </a:t>
            </a:r>
            <a:r>
              <a:rPr lang="it-IT" sz="1400" dirty="0" err="1"/>
              <a:t>Congress</a:t>
            </a:r>
            <a:r>
              <a:rPr lang="it-IT" sz="1400" dirty="0"/>
              <a:t> - OSM</a:t>
            </a:r>
          </a:p>
        </p:txBody>
      </p:sp>
      <p:sp>
        <p:nvSpPr>
          <p:cNvPr id="13" name="Title 1">
            <a:extLst>
              <a:ext uri="{FF2B5EF4-FFF2-40B4-BE49-F238E27FC236}">
                <a16:creationId xmlns:a16="http://schemas.microsoft.com/office/drawing/2014/main" id="{F29F6F9F-40EF-7A4B-8C39-B94D4BC9B576}"/>
              </a:ext>
            </a:extLst>
          </p:cNvPr>
          <p:cNvSpPr txBox="1">
            <a:spLocks/>
          </p:cNvSpPr>
          <p:nvPr/>
        </p:nvSpPr>
        <p:spPr>
          <a:xfrm>
            <a:off x="634740" y="287297"/>
            <a:ext cx="10972800" cy="1143000"/>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100" b="1" dirty="0"/>
              <a:t>How is it possible to host vertical services with UL latency?</a:t>
            </a:r>
            <a:br>
              <a:rPr lang="en-US" sz="3100" b="1" dirty="0"/>
            </a:br>
            <a:r>
              <a:rPr lang="en-US" sz="4500" b="1" dirty="0">
                <a:solidFill>
                  <a:srgbClr val="FA7200"/>
                </a:solidFill>
              </a:rPr>
              <a:t>Second, service virtualization</a:t>
            </a:r>
          </a:p>
        </p:txBody>
      </p:sp>
    </p:spTree>
    <p:extLst>
      <p:ext uri="{BB962C8B-B14F-4D97-AF65-F5344CB8AC3E}">
        <p14:creationId xmlns:p14="http://schemas.microsoft.com/office/powerpoint/2010/main" val="138328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F76102-8A46-1F4E-A29D-BE5C44BDD397}"/>
              </a:ext>
            </a:extLst>
          </p:cNvPr>
          <p:cNvSpPr/>
          <p:nvPr/>
        </p:nvSpPr>
        <p:spPr>
          <a:xfrm>
            <a:off x="141668" y="755319"/>
            <a:ext cx="11526591" cy="5619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63" name="Straight Connector 62"/>
          <p:cNvCxnSpPr/>
          <p:nvPr/>
        </p:nvCxnSpPr>
        <p:spPr>
          <a:xfrm rot="16200000">
            <a:off x="9246559" y="3490837"/>
            <a:ext cx="485984"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6200000">
            <a:off x="9246559" y="2398637"/>
            <a:ext cx="485984"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94673" y="-271770"/>
            <a:ext cx="10910602" cy="1143000"/>
          </a:xfrm>
        </p:spPr>
        <p:txBody>
          <a:bodyPr>
            <a:noAutofit/>
          </a:bodyPr>
          <a:lstStyle/>
          <a:p>
            <a:r>
              <a:rPr lang="en-US" sz="4900" b="1" dirty="0">
                <a:solidFill>
                  <a:srgbClr val="FA7200"/>
                </a:solidFill>
              </a:rPr>
              <a:t>NFV, SDN, MANO: ETSI Architectural view </a:t>
            </a:r>
          </a:p>
        </p:txBody>
      </p:sp>
      <p:sp>
        <p:nvSpPr>
          <p:cNvPr id="66" name="Slide Number Placeholder 5">
            <a:extLst>
              <a:ext uri="{FF2B5EF4-FFF2-40B4-BE49-F238E27FC236}">
                <a16:creationId xmlns:a16="http://schemas.microsoft.com/office/drawing/2014/main" id="{98170280-F98D-AD44-9C73-39AB011EBBDB}"/>
              </a:ext>
            </a:extLst>
          </p:cNvPr>
          <p:cNvSpPr>
            <a:spLocks noGrp="1"/>
          </p:cNvSpPr>
          <p:nvPr>
            <p:ph type="sldNum" sz="quarter" idx="12"/>
          </p:nvPr>
        </p:nvSpPr>
        <p:spPr>
          <a:xfrm>
            <a:off x="11346986"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6</a:t>
            </a:r>
          </a:p>
        </p:txBody>
      </p:sp>
      <p:grpSp>
        <p:nvGrpSpPr>
          <p:cNvPr id="21" name="Group 20"/>
          <p:cNvGrpSpPr/>
          <p:nvPr/>
        </p:nvGrpSpPr>
        <p:grpSpPr>
          <a:xfrm>
            <a:off x="414274" y="3031809"/>
            <a:ext cx="7747082" cy="3306056"/>
            <a:chOff x="-1148798" y="2375329"/>
            <a:chExt cx="9578804" cy="4458918"/>
          </a:xfrm>
        </p:grpSpPr>
        <p:sp>
          <p:nvSpPr>
            <p:cNvPr id="18" name="Rectangle 17"/>
            <p:cNvSpPr/>
            <p:nvPr/>
          </p:nvSpPr>
          <p:spPr>
            <a:xfrm>
              <a:off x="826920" y="3272976"/>
              <a:ext cx="7527924" cy="190644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26917" y="5446614"/>
              <a:ext cx="7541276" cy="128910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33329" y="5553708"/>
              <a:ext cx="2340987" cy="71907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Computing</a:t>
              </a:r>
            </a:p>
          </p:txBody>
        </p:sp>
        <p:sp>
          <p:nvSpPr>
            <p:cNvPr id="8" name="Rectangle 7"/>
            <p:cNvSpPr/>
            <p:nvPr/>
          </p:nvSpPr>
          <p:spPr>
            <a:xfrm>
              <a:off x="3409456" y="5553708"/>
              <a:ext cx="2330794" cy="719075"/>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Storage</a:t>
              </a:r>
            </a:p>
          </p:txBody>
        </p:sp>
        <p:sp>
          <p:nvSpPr>
            <p:cNvPr id="9" name="Rectangle 8"/>
            <p:cNvSpPr/>
            <p:nvPr/>
          </p:nvSpPr>
          <p:spPr>
            <a:xfrm>
              <a:off x="5871486" y="5553708"/>
              <a:ext cx="2337671" cy="719075"/>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Network</a:t>
              </a:r>
            </a:p>
          </p:txBody>
        </p:sp>
        <p:sp>
          <p:nvSpPr>
            <p:cNvPr id="10" name="TextBox 9"/>
            <p:cNvSpPr txBox="1"/>
            <p:nvPr/>
          </p:nvSpPr>
          <p:spPr>
            <a:xfrm>
              <a:off x="1269946" y="6211594"/>
              <a:ext cx="7160060" cy="622653"/>
            </a:xfrm>
            <a:prstGeom prst="rect">
              <a:avLst/>
            </a:prstGeom>
            <a:noFill/>
          </p:spPr>
          <p:txBody>
            <a:bodyPr wrap="square" rtlCol="0">
              <a:spAutoFit/>
            </a:bodyPr>
            <a:lstStyle/>
            <a:p>
              <a:pPr algn="ctr"/>
              <a:r>
                <a:rPr lang="en-US" sz="2400" dirty="0"/>
                <a:t>Hardware Resources</a:t>
              </a:r>
            </a:p>
          </p:txBody>
        </p:sp>
        <p:sp>
          <p:nvSpPr>
            <p:cNvPr id="16" name="Rectangle 15"/>
            <p:cNvSpPr/>
            <p:nvPr/>
          </p:nvSpPr>
          <p:spPr>
            <a:xfrm>
              <a:off x="887216" y="3426389"/>
              <a:ext cx="7420245" cy="12656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933329" y="3548781"/>
              <a:ext cx="2340988" cy="9710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Virtual</a:t>
              </a:r>
              <a:br>
                <a:rPr lang="en-US" sz="2400" dirty="0">
                  <a:solidFill>
                    <a:srgbClr val="000000"/>
                  </a:solidFill>
                </a:rPr>
              </a:br>
              <a:r>
                <a:rPr lang="en-US" sz="2400" dirty="0">
                  <a:solidFill>
                    <a:srgbClr val="000000"/>
                  </a:solidFill>
                </a:rPr>
                <a:t>Computing</a:t>
              </a:r>
            </a:p>
          </p:txBody>
        </p:sp>
        <p:sp>
          <p:nvSpPr>
            <p:cNvPr id="13" name="Rectangle 12"/>
            <p:cNvSpPr/>
            <p:nvPr/>
          </p:nvSpPr>
          <p:spPr>
            <a:xfrm>
              <a:off x="3406451" y="3548781"/>
              <a:ext cx="2340988" cy="9710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Virtual</a:t>
              </a:r>
              <a:br>
                <a:rPr lang="en-US" sz="2400" dirty="0">
                  <a:solidFill>
                    <a:srgbClr val="000000"/>
                  </a:solidFill>
                </a:rPr>
              </a:br>
              <a:r>
                <a:rPr lang="en-US" sz="2400" dirty="0">
                  <a:solidFill>
                    <a:srgbClr val="000000"/>
                  </a:solidFill>
                </a:rPr>
                <a:t>Storage</a:t>
              </a:r>
            </a:p>
          </p:txBody>
        </p:sp>
        <p:sp>
          <p:nvSpPr>
            <p:cNvPr id="14" name="Rectangle 13"/>
            <p:cNvSpPr/>
            <p:nvPr/>
          </p:nvSpPr>
          <p:spPr>
            <a:xfrm>
              <a:off x="5877450" y="3548781"/>
              <a:ext cx="2340988" cy="9710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Virtual</a:t>
              </a:r>
              <a:br>
                <a:rPr lang="en-US" sz="2400" dirty="0">
                  <a:solidFill>
                    <a:srgbClr val="000000"/>
                  </a:solidFill>
                </a:rPr>
              </a:br>
              <a:r>
                <a:rPr lang="en-US" sz="2400" dirty="0">
                  <a:solidFill>
                    <a:srgbClr val="000000"/>
                  </a:solidFill>
                </a:rPr>
                <a:t>Network</a:t>
              </a:r>
            </a:p>
          </p:txBody>
        </p:sp>
        <p:sp>
          <p:nvSpPr>
            <p:cNvPr id="19" name="TextBox 18"/>
            <p:cNvSpPr txBox="1"/>
            <p:nvPr/>
          </p:nvSpPr>
          <p:spPr>
            <a:xfrm>
              <a:off x="1208133" y="4615405"/>
              <a:ext cx="7160060" cy="622653"/>
            </a:xfrm>
            <a:prstGeom prst="rect">
              <a:avLst/>
            </a:prstGeom>
            <a:noFill/>
          </p:spPr>
          <p:txBody>
            <a:bodyPr wrap="square" rtlCol="0">
              <a:spAutoFit/>
            </a:bodyPr>
            <a:lstStyle/>
            <a:p>
              <a:pPr algn="ctr"/>
              <a:r>
                <a:rPr lang="en-US" sz="2400" dirty="0"/>
                <a:t>Virtualization @ SDN Controller</a:t>
              </a:r>
            </a:p>
          </p:txBody>
        </p:sp>
        <p:sp>
          <p:nvSpPr>
            <p:cNvPr id="20" name="TextBox 19"/>
            <p:cNvSpPr txBox="1"/>
            <p:nvPr/>
          </p:nvSpPr>
          <p:spPr>
            <a:xfrm>
              <a:off x="-1148798" y="2375329"/>
              <a:ext cx="1393568" cy="622653"/>
            </a:xfrm>
            <a:prstGeom prst="rect">
              <a:avLst/>
            </a:prstGeom>
            <a:noFill/>
          </p:spPr>
          <p:txBody>
            <a:bodyPr wrap="square" rtlCol="0">
              <a:spAutoFit/>
            </a:bodyPr>
            <a:lstStyle/>
            <a:p>
              <a:pPr algn="ctr"/>
              <a:r>
                <a:rPr lang="en-US" sz="2400" b="1" u="sng" dirty="0">
                  <a:solidFill>
                    <a:srgbClr val="7030A0"/>
                  </a:solidFill>
                </a:rPr>
                <a:t>NFVI </a:t>
              </a:r>
            </a:p>
          </p:txBody>
        </p:sp>
      </p:grpSp>
      <p:sp>
        <p:nvSpPr>
          <p:cNvPr id="22" name="Rectangle 21"/>
          <p:cNvSpPr/>
          <p:nvPr/>
        </p:nvSpPr>
        <p:spPr>
          <a:xfrm>
            <a:off x="8548395" y="3595880"/>
            <a:ext cx="1955146" cy="1502756"/>
          </a:xfrm>
          <a:prstGeom prst="rect">
            <a:avLst/>
          </a:prstGeom>
          <a:solidFill>
            <a:srgbClr val="CD04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Virtual Infrastructure Manager (VIM)</a:t>
            </a:r>
          </a:p>
        </p:txBody>
      </p:sp>
      <p:sp>
        <p:nvSpPr>
          <p:cNvPr id="23" name="Rectangle 22"/>
          <p:cNvSpPr/>
          <p:nvPr/>
        </p:nvSpPr>
        <p:spPr>
          <a:xfrm>
            <a:off x="8548396" y="2557102"/>
            <a:ext cx="1955145" cy="765887"/>
          </a:xfrm>
          <a:prstGeom prst="rect">
            <a:avLst/>
          </a:prstGeom>
          <a:solidFill>
            <a:srgbClr val="CD04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VNF/VA Manager</a:t>
            </a:r>
          </a:p>
        </p:txBody>
      </p:sp>
      <p:sp>
        <p:nvSpPr>
          <p:cNvPr id="24" name="Rectangle 23"/>
          <p:cNvSpPr/>
          <p:nvPr/>
        </p:nvSpPr>
        <p:spPr>
          <a:xfrm>
            <a:off x="8548396" y="1404998"/>
            <a:ext cx="1955145" cy="897231"/>
          </a:xfrm>
          <a:prstGeom prst="rect">
            <a:avLst/>
          </a:prstGeom>
          <a:solidFill>
            <a:srgbClr val="CD04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NFV Orchestrator</a:t>
            </a:r>
          </a:p>
        </p:txBody>
      </p:sp>
      <p:cxnSp>
        <p:nvCxnSpPr>
          <p:cNvPr id="26" name="Straight Connector 25"/>
          <p:cNvCxnSpPr/>
          <p:nvPr/>
        </p:nvCxnSpPr>
        <p:spPr>
          <a:xfrm>
            <a:off x="10472939" y="4495160"/>
            <a:ext cx="341982"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0488240" y="1877474"/>
            <a:ext cx="341982"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9513196" y="3186714"/>
            <a:ext cx="2618477" cy="1"/>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2" idx="0"/>
            <a:endCxn id="23" idx="2"/>
          </p:cNvCxnSpPr>
          <p:nvPr/>
        </p:nvCxnSpPr>
        <p:spPr>
          <a:xfrm rot="5400000" flipH="1" flipV="1">
            <a:off x="9389522" y="3459434"/>
            <a:ext cx="272892" cy="1588"/>
          </a:xfrm>
          <a:prstGeom prst="line">
            <a:avLst/>
          </a:prstGeom>
          <a:ln w="34925" cap="flat" cmpd="sng" algn="ctr">
            <a:solidFill>
              <a:srgbClr val="FFFF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4" idx="2"/>
            <a:endCxn id="23" idx="0"/>
          </p:cNvCxnSpPr>
          <p:nvPr/>
        </p:nvCxnSpPr>
        <p:spPr>
          <a:xfrm rot="5400000">
            <a:off x="9398533" y="2429664"/>
            <a:ext cx="254873" cy="1588"/>
          </a:xfrm>
          <a:prstGeom prst="line">
            <a:avLst/>
          </a:prstGeom>
          <a:ln w="34925" cap="flat" cmpd="sng" algn="ctr">
            <a:solidFill>
              <a:srgbClr val="FFFF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51" name="Group 50"/>
          <p:cNvGrpSpPr/>
          <p:nvPr/>
        </p:nvGrpSpPr>
        <p:grpSpPr>
          <a:xfrm>
            <a:off x="2012180" y="2495907"/>
            <a:ext cx="6088387" cy="744397"/>
            <a:chOff x="88930" y="3269674"/>
            <a:chExt cx="6088387" cy="744397"/>
          </a:xfrm>
        </p:grpSpPr>
        <p:sp>
          <p:nvSpPr>
            <p:cNvPr id="50" name="Rectangle 49"/>
            <p:cNvSpPr/>
            <p:nvPr/>
          </p:nvSpPr>
          <p:spPr>
            <a:xfrm>
              <a:off x="88930" y="3269674"/>
              <a:ext cx="6088387" cy="744397"/>
            </a:xfrm>
            <a:prstGeom prst="rect">
              <a:avLst/>
            </a:prstGeom>
            <a:noFill/>
            <a:ln w="53975" cap="flat" cmpd="sng" algn="ctr">
              <a:solidFill>
                <a:schemeClr val="tx1"/>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771506" y="3349787"/>
              <a:ext cx="957329" cy="575999"/>
            </a:xfrm>
            <a:prstGeom prst="rect">
              <a:avLst/>
            </a:prstGeom>
            <a:solidFill>
              <a:srgbClr val="FFF3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7030A0"/>
                  </a:solidFill>
                </a:rPr>
                <a:t>VNF</a:t>
              </a:r>
            </a:p>
          </p:txBody>
        </p:sp>
        <p:sp>
          <p:nvSpPr>
            <p:cNvPr id="46" name="Rectangle 45"/>
            <p:cNvSpPr/>
            <p:nvPr/>
          </p:nvSpPr>
          <p:spPr>
            <a:xfrm>
              <a:off x="2653606" y="3349787"/>
              <a:ext cx="957329" cy="575999"/>
            </a:xfrm>
            <a:prstGeom prst="rect">
              <a:avLst/>
            </a:prstGeom>
            <a:solidFill>
              <a:srgbClr val="FFF3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7030A0"/>
                  </a:solidFill>
                </a:rPr>
                <a:t>VNF</a:t>
              </a:r>
            </a:p>
          </p:txBody>
        </p:sp>
        <p:sp>
          <p:nvSpPr>
            <p:cNvPr id="47" name="Rectangle 46"/>
            <p:cNvSpPr/>
            <p:nvPr/>
          </p:nvSpPr>
          <p:spPr>
            <a:xfrm>
              <a:off x="4894162" y="3350581"/>
              <a:ext cx="957329" cy="575999"/>
            </a:xfrm>
            <a:prstGeom prst="rect">
              <a:avLst/>
            </a:prstGeom>
            <a:solidFill>
              <a:srgbClr val="FFF3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7030A0"/>
                  </a:solidFill>
                </a:rPr>
                <a:t>VNF</a:t>
              </a:r>
            </a:p>
          </p:txBody>
        </p:sp>
        <p:sp>
          <p:nvSpPr>
            <p:cNvPr id="48" name="Rectangle 47"/>
            <p:cNvSpPr/>
            <p:nvPr/>
          </p:nvSpPr>
          <p:spPr>
            <a:xfrm>
              <a:off x="1541609" y="3330870"/>
              <a:ext cx="957329" cy="575999"/>
            </a:xfrm>
            <a:prstGeom prst="rect">
              <a:avLst/>
            </a:prstGeom>
            <a:solidFill>
              <a:srgbClr val="FFF3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7030A0"/>
                  </a:solidFill>
                </a:rPr>
                <a:t>VNF</a:t>
              </a:r>
            </a:p>
          </p:txBody>
        </p:sp>
        <p:sp>
          <p:nvSpPr>
            <p:cNvPr id="49" name="Rectangle 48"/>
            <p:cNvSpPr/>
            <p:nvPr/>
          </p:nvSpPr>
          <p:spPr>
            <a:xfrm>
              <a:off x="419807" y="3330870"/>
              <a:ext cx="957329" cy="575999"/>
            </a:xfrm>
            <a:prstGeom prst="rect">
              <a:avLst/>
            </a:prstGeom>
            <a:solidFill>
              <a:srgbClr val="FFF3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7030A0"/>
                  </a:solidFill>
                </a:rPr>
                <a:t>VNF</a:t>
              </a:r>
            </a:p>
          </p:txBody>
        </p:sp>
      </p:grpSp>
      <p:cxnSp>
        <p:nvCxnSpPr>
          <p:cNvPr id="58" name="Straight Connector 57"/>
          <p:cNvCxnSpPr/>
          <p:nvPr/>
        </p:nvCxnSpPr>
        <p:spPr>
          <a:xfrm>
            <a:off x="8065459" y="1827137"/>
            <a:ext cx="485984"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8106490" y="2881215"/>
            <a:ext cx="485984"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8062411" y="4230048"/>
            <a:ext cx="485984" cy="1588"/>
          </a:xfrm>
          <a:prstGeom prst="line">
            <a:avLst/>
          </a:prstGeom>
          <a:ln w="34925" cap="flat" cmpd="sng" algn="ctr">
            <a:solidFill>
              <a:srgbClr val="FFFF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8334185" y="1215158"/>
            <a:ext cx="2609763" cy="4047215"/>
          </a:xfrm>
          <a:prstGeom prst="rect">
            <a:avLst/>
          </a:prstGeom>
          <a:noFill/>
          <a:ln w="53975" cap="flat" cmpd="sng" algn="ctr">
            <a:solidFill>
              <a:schemeClr val="tx1"/>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Connector 67"/>
          <p:cNvCxnSpPr/>
          <p:nvPr/>
        </p:nvCxnSpPr>
        <p:spPr>
          <a:xfrm rot="5400000" flipH="1" flipV="1">
            <a:off x="4893105" y="3484704"/>
            <a:ext cx="425325"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flipH="1" flipV="1">
            <a:off x="6140425" y="3492680"/>
            <a:ext cx="410965"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flipH="1" flipV="1">
            <a:off x="7079724" y="3468041"/>
            <a:ext cx="457063"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flipH="1" flipV="1">
            <a:off x="3755560" y="3462151"/>
            <a:ext cx="472021"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flipH="1" flipV="1">
            <a:off x="2505649" y="3468835"/>
            <a:ext cx="457063"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flipH="1" flipV="1">
            <a:off x="6897395" y="5228335"/>
            <a:ext cx="272892"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flipH="1" flipV="1">
            <a:off x="2749339" y="5226544"/>
            <a:ext cx="272892"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5400000" flipH="1" flipV="1">
            <a:off x="4966938" y="5251170"/>
            <a:ext cx="272892"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8309076" y="716863"/>
            <a:ext cx="2521146" cy="461665"/>
          </a:xfrm>
          <a:prstGeom prst="rect">
            <a:avLst/>
          </a:prstGeom>
          <a:noFill/>
          <a:ln>
            <a:noFill/>
          </a:ln>
        </p:spPr>
        <p:txBody>
          <a:bodyPr wrap="square" rtlCol="0">
            <a:spAutoFit/>
          </a:bodyPr>
          <a:lstStyle/>
          <a:p>
            <a:pPr algn="ctr"/>
            <a:r>
              <a:rPr lang="en-US" sz="2400" b="1" dirty="0">
                <a:solidFill>
                  <a:srgbClr val="7030A0"/>
                </a:solidFill>
              </a:rPr>
              <a:t>MANO</a:t>
            </a:r>
          </a:p>
        </p:txBody>
      </p:sp>
      <p:sp>
        <p:nvSpPr>
          <p:cNvPr id="81" name="Rectangle 80"/>
          <p:cNvSpPr/>
          <p:nvPr/>
        </p:nvSpPr>
        <p:spPr>
          <a:xfrm>
            <a:off x="693922" y="3423783"/>
            <a:ext cx="7467433" cy="1229513"/>
          </a:xfrm>
          <a:prstGeom prst="rect">
            <a:avLst/>
          </a:prstGeom>
          <a:noFill/>
          <a:ln w="53975" cap="flat" cmpd="sng" algn="ctr">
            <a:solidFill>
              <a:schemeClr val="tx1"/>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Connector 89"/>
          <p:cNvCxnSpPr/>
          <p:nvPr/>
        </p:nvCxnSpPr>
        <p:spPr>
          <a:xfrm rot="5400000" flipH="1" flipV="1">
            <a:off x="4858745" y="2273902"/>
            <a:ext cx="425325"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2012178" y="1107496"/>
            <a:ext cx="6050067" cy="417006"/>
          </a:xfrm>
          <a:prstGeom prst="rect">
            <a:avLst/>
          </a:prstGeom>
          <a:solidFill>
            <a:srgbClr val="FFF38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Verticals</a:t>
            </a:r>
          </a:p>
        </p:txBody>
      </p:sp>
      <p:sp>
        <p:nvSpPr>
          <p:cNvPr id="53" name="Rectangle 52"/>
          <p:cNvSpPr/>
          <p:nvPr/>
        </p:nvSpPr>
        <p:spPr>
          <a:xfrm>
            <a:off x="2058279" y="1633742"/>
            <a:ext cx="6050067" cy="417006"/>
          </a:xfrm>
          <a:prstGeom prst="rect">
            <a:avLst/>
          </a:prstGeom>
          <a:solidFill>
            <a:srgbClr val="FFF38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OSS/BSS</a:t>
            </a:r>
          </a:p>
        </p:txBody>
      </p:sp>
      <p:cxnSp>
        <p:nvCxnSpPr>
          <p:cNvPr id="54" name="Straight Connector 53"/>
          <p:cNvCxnSpPr/>
          <p:nvPr/>
        </p:nvCxnSpPr>
        <p:spPr>
          <a:xfrm>
            <a:off x="8157290" y="4214715"/>
            <a:ext cx="396000"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012178" y="4719424"/>
            <a:ext cx="6094312" cy="1545387"/>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497595" y="5668532"/>
            <a:ext cx="1752567" cy="369332"/>
          </a:xfrm>
          <a:prstGeom prst="rect">
            <a:avLst/>
          </a:prstGeom>
          <a:solidFill>
            <a:srgbClr val="00B0F0"/>
          </a:solidFill>
        </p:spPr>
        <p:txBody>
          <a:bodyPr wrap="square" rtlCol="0">
            <a:spAutoFit/>
          </a:bodyPr>
          <a:lstStyle/>
          <a:p>
            <a:pPr algn="ctr"/>
            <a:r>
              <a:rPr lang="en-US" dirty="0">
                <a:solidFill>
                  <a:schemeClr val="bg1"/>
                </a:solidFill>
              </a:rPr>
              <a:t>SDN world</a:t>
            </a:r>
          </a:p>
        </p:txBody>
      </p:sp>
      <p:cxnSp>
        <p:nvCxnSpPr>
          <p:cNvPr id="29" name="Straight Arrow Connector 28"/>
          <p:cNvCxnSpPr>
            <a:stCxn id="25" idx="1"/>
          </p:cNvCxnSpPr>
          <p:nvPr/>
        </p:nvCxnSpPr>
        <p:spPr>
          <a:xfrm flipH="1" flipV="1">
            <a:off x="7854167" y="5417508"/>
            <a:ext cx="643428" cy="43569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870538" y="2297469"/>
            <a:ext cx="1127081" cy="461665"/>
          </a:xfrm>
          <a:prstGeom prst="rect">
            <a:avLst/>
          </a:prstGeom>
          <a:noFill/>
        </p:spPr>
        <p:txBody>
          <a:bodyPr wrap="square" rtlCol="0">
            <a:spAutoFit/>
          </a:bodyPr>
          <a:lstStyle/>
          <a:p>
            <a:pPr algn="ctr"/>
            <a:r>
              <a:rPr lang="en-US" sz="2400"/>
              <a:t>Service </a:t>
            </a:r>
            <a:endParaRPr lang="en-US" sz="2400" dirty="0"/>
          </a:p>
        </p:txBody>
      </p:sp>
      <p:sp>
        <p:nvSpPr>
          <p:cNvPr id="65" name="Rectangle 64"/>
          <p:cNvSpPr/>
          <p:nvPr/>
        </p:nvSpPr>
        <p:spPr>
          <a:xfrm>
            <a:off x="678702" y="4653296"/>
            <a:ext cx="1357863" cy="1653830"/>
          </a:xfrm>
          <a:prstGeom prst="rect">
            <a:avLst/>
          </a:prstGeom>
          <a:noFill/>
          <a:ln w="53975" cap="flat" cmpd="sng" algn="ctr">
            <a:solidFill>
              <a:schemeClr val="tx1"/>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717815" y="4367189"/>
            <a:ext cx="1296000" cy="3255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30516" y="3676161"/>
            <a:ext cx="1217940" cy="2585504"/>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Physical</a:t>
            </a:r>
          </a:p>
          <a:p>
            <a:pPr algn="ctr"/>
            <a:r>
              <a:rPr lang="en-US" sz="2000" dirty="0">
                <a:solidFill>
                  <a:schemeClr val="tx1"/>
                </a:solidFill>
              </a:rPr>
              <a:t>resources</a:t>
            </a:r>
          </a:p>
        </p:txBody>
      </p:sp>
    </p:spTree>
    <p:extLst>
      <p:ext uri="{BB962C8B-B14F-4D97-AF65-F5344CB8AC3E}">
        <p14:creationId xmlns:p14="http://schemas.microsoft.com/office/powerpoint/2010/main" val="2100312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F76102-8A46-1F4E-A29D-BE5C44BDD397}"/>
              </a:ext>
            </a:extLst>
          </p:cNvPr>
          <p:cNvSpPr/>
          <p:nvPr/>
        </p:nvSpPr>
        <p:spPr>
          <a:xfrm>
            <a:off x="141668" y="755319"/>
            <a:ext cx="11526591" cy="5619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63" name="Straight Connector 62"/>
          <p:cNvCxnSpPr/>
          <p:nvPr/>
        </p:nvCxnSpPr>
        <p:spPr>
          <a:xfrm rot="16200000">
            <a:off x="9246559" y="3490837"/>
            <a:ext cx="485984"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6200000">
            <a:off x="9246559" y="2398637"/>
            <a:ext cx="485984"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94673" y="-271770"/>
            <a:ext cx="10910602" cy="1143000"/>
          </a:xfrm>
        </p:spPr>
        <p:txBody>
          <a:bodyPr>
            <a:noAutofit/>
          </a:bodyPr>
          <a:lstStyle/>
          <a:p>
            <a:r>
              <a:rPr lang="en-US" sz="4900" b="1" dirty="0">
                <a:solidFill>
                  <a:srgbClr val="FA7200"/>
                </a:solidFill>
              </a:rPr>
              <a:t>NFV, SDN, MANO: ETSI Architectural view </a:t>
            </a:r>
          </a:p>
        </p:txBody>
      </p:sp>
      <p:sp>
        <p:nvSpPr>
          <p:cNvPr id="66" name="Slide Number Placeholder 5">
            <a:extLst>
              <a:ext uri="{FF2B5EF4-FFF2-40B4-BE49-F238E27FC236}">
                <a16:creationId xmlns:a16="http://schemas.microsoft.com/office/drawing/2014/main" id="{98170280-F98D-AD44-9C73-39AB011EBBDB}"/>
              </a:ext>
            </a:extLst>
          </p:cNvPr>
          <p:cNvSpPr>
            <a:spLocks noGrp="1"/>
          </p:cNvSpPr>
          <p:nvPr>
            <p:ph type="sldNum" sz="quarter" idx="12"/>
          </p:nvPr>
        </p:nvSpPr>
        <p:spPr>
          <a:xfrm>
            <a:off x="11346986" y="6490836"/>
            <a:ext cx="766544" cy="365125"/>
          </a:xfrm>
        </p:spPr>
        <p:txBody>
          <a:bodyPr vert="horz" lIns="0" tIns="0" rIns="0" bIns="0" rtlCol="0" anchor="ctr"/>
          <a:lstStyle/>
          <a:p>
            <a:r>
              <a:rPr lang="en-US" sz="3200" b="1" dirty="0">
                <a:ln w="19050" cmpd="sng">
                  <a:noFill/>
                </a:ln>
                <a:solidFill>
                  <a:schemeClr val="bg1"/>
                </a:solidFill>
                <a:latin typeface="Arial Black"/>
                <a:cs typeface="Arial Black"/>
              </a:rPr>
              <a:t>6</a:t>
            </a:r>
          </a:p>
        </p:txBody>
      </p:sp>
      <p:grpSp>
        <p:nvGrpSpPr>
          <p:cNvPr id="21" name="Group 20"/>
          <p:cNvGrpSpPr/>
          <p:nvPr/>
        </p:nvGrpSpPr>
        <p:grpSpPr>
          <a:xfrm>
            <a:off x="414274" y="3031809"/>
            <a:ext cx="7747082" cy="3306056"/>
            <a:chOff x="-1148798" y="2375329"/>
            <a:chExt cx="9578804" cy="4458918"/>
          </a:xfrm>
        </p:grpSpPr>
        <p:sp>
          <p:nvSpPr>
            <p:cNvPr id="18" name="Rectangle 17"/>
            <p:cNvSpPr/>
            <p:nvPr/>
          </p:nvSpPr>
          <p:spPr>
            <a:xfrm>
              <a:off x="826920" y="3272976"/>
              <a:ext cx="7527924" cy="190644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26917" y="5446614"/>
              <a:ext cx="7541276" cy="128910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33329" y="5553708"/>
              <a:ext cx="2340987" cy="71907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Computing</a:t>
              </a:r>
            </a:p>
          </p:txBody>
        </p:sp>
        <p:sp>
          <p:nvSpPr>
            <p:cNvPr id="8" name="Rectangle 7"/>
            <p:cNvSpPr/>
            <p:nvPr/>
          </p:nvSpPr>
          <p:spPr>
            <a:xfrm>
              <a:off x="3409456" y="5553708"/>
              <a:ext cx="2330794" cy="719075"/>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Storage</a:t>
              </a:r>
            </a:p>
          </p:txBody>
        </p:sp>
        <p:sp>
          <p:nvSpPr>
            <p:cNvPr id="9" name="Rectangle 8"/>
            <p:cNvSpPr/>
            <p:nvPr/>
          </p:nvSpPr>
          <p:spPr>
            <a:xfrm>
              <a:off x="5871486" y="5553708"/>
              <a:ext cx="2337671" cy="719075"/>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Network</a:t>
              </a:r>
            </a:p>
          </p:txBody>
        </p:sp>
        <p:sp>
          <p:nvSpPr>
            <p:cNvPr id="10" name="TextBox 9"/>
            <p:cNvSpPr txBox="1"/>
            <p:nvPr/>
          </p:nvSpPr>
          <p:spPr>
            <a:xfrm>
              <a:off x="1269946" y="6211594"/>
              <a:ext cx="7160060" cy="622653"/>
            </a:xfrm>
            <a:prstGeom prst="rect">
              <a:avLst/>
            </a:prstGeom>
            <a:noFill/>
          </p:spPr>
          <p:txBody>
            <a:bodyPr wrap="square" rtlCol="0">
              <a:spAutoFit/>
            </a:bodyPr>
            <a:lstStyle/>
            <a:p>
              <a:pPr algn="ctr"/>
              <a:r>
                <a:rPr lang="en-US" sz="2400" dirty="0"/>
                <a:t>Hardware Resources</a:t>
              </a:r>
            </a:p>
          </p:txBody>
        </p:sp>
        <p:sp>
          <p:nvSpPr>
            <p:cNvPr id="16" name="Rectangle 15"/>
            <p:cNvSpPr/>
            <p:nvPr/>
          </p:nvSpPr>
          <p:spPr>
            <a:xfrm>
              <a:off x="887216" y="3426389"/>
              <a:ext cx="7420245" cy="12656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933329" y="3548781"/>
              <a:ext cx="2340988" cy="9710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Virtual</a:t>
              </a:r>
              <a:br>
                <a:rPr lang="en-US" sz="2400" dirty="0">
                  <a:solidFill>
                    <a:srgbClr val="000000"/>
                  </a:solidFill>
                </a:rPr>
              </a:br>
              <a:r>
                <a:rPr lang="en-US" sz="2400" dirty="0">
                  <a:solidFill>
                    <a:srgbClr val="000000"/>
                  </a:solidFill>
                </a:rPr>
                <a:t>Computing</a:t>
              </a:r>
            </a:p>
          </p:txBody>
        </p:sp>
        <p:sp>
          <p:nvSpPr>
            <p:cNvPr id="13" name="Rectangle 12"/>
            <p:cNvSpPr/>
            <p:nvPr/>
          </p:nvSpPr>
          <p:spPr>
            <a:xfrm>
              <a:off x="3406451" y="3548781"/>
              <a:ext cx="2340988" cy="9710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Virtual</a:t>
              </a:r>
              <a:br>
                <a:rPr lang="en-US" sz="2400" dirty="0">
                  <a:solidFill>
                    <a:srgbClr val="000000"/>
                  </a:solidFill>
                </a:rPr>
              </a:br>
              <a:r>
                <a:rPr lang="en-US" sz="2400" dirty="0">
                  <a:solidFill>
                    <a:srgbClr val="000000"/>
                  </a:solidFill>
                </a:rPr>
                <a:t>Storage</a:t>
              </a:r>
            </a:p>
          </p:txBody>
        </p:sp>
        <p:sp>
          <p:nvSpPr>
            <p:cNvPr id="14" name="Rectangle 13"/>
            <p:cNvSpPr/>
            <p:nvPr/>
          </p:nvSpPr>
          <p:spPr>
            <a:xfrm>
              <a:off x="5877450" y="3548781"/>
              <a:ext cx="2340988" cy="9710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Virtual</a:t>
              </a:r>
              <a:br>
                <a:rPr lang="en-US" sz="2400" dirty="0">
                  <a:solidFill>
                    <a:srgbClr val="000000"/>
                  </a:solidFill>
                </a:rPr>
              </a:br>
              <a:r>
                <a:rPr lang="en-US" sz="2400" dirty="0">
                  <a:solidFill>
                    <a:srgbClr val="000000"/>
                  </a:solidFill>
                </a:rPr>
                <a:t>Network</a:t>
              </a:r>
            </a:p>
          </p:txBody>
        </p:sp>
        <p:sp>
          <p:nvSpPr>
            <p:cNvPr id="19" name="TextBox 18"/>
            <p:cNvSpPr txBox="1"/>
            <p:nvPr/>
          </p:nvSpPr>
          <p:spPr>
            <a:xfrm>
              <a:off x="1208133" y="4615405"/>
              <a:ext cx="7160060" cy="622653"/>
            </a:xfrm>
            <a:prstGeom prst="rect">
              <a:avLst/>
            </a:prstGeom>
            <a:noFill/>
          </p:spPr>
          <p:txBody>
            <a:bodyPr wrap="square" rtlCol="0">
              <a:spAutoFit/>
            </a:bodyPr>
            <a:lstStyle/>
            <a:p>
              <a:pPr algn="ctr"/>
              <a:r>
                <a:rPr lang="en-US" sz="2400" dirty="0"/>
                <a:t>Virtualization @ SDN Controller</a:t>
              </a:r>
            </a:p>
          </p:txBody>
        </p:sp>
        <p:sp>
          <p:nvSpPr>
            <p:cNvPr id="20" name="TextBox 19"/>
            <p:cNvSpPr txBox="1"/>
            <p:nvPr/>
          </p:nvSpPr>
          <p:spPr>
            <a:xfrm>
              <a:off x="-1148798" y="2375329"/>
              <a:ext cx="1393568" cy="622653"/>
            </a:xfrm>
            <a:prstGeom prst="rect">
              <a:avLst/>
            </a:prstGeom>
            <a:noFill/>
          </p:spPr>
          <p:txBody>
            <a:bodyPr wrap="square" rtlCol="0">
              <a:spAutoFit/>
            </a:bodyPr>
            <a:lstStyle/>
            <a:p>
              <a:pPr algn="ctr"/>
              <a:r>
                <a:rPr lang="en-US" sz="2400" b="1" u="sng" dirty="0">
                  <a:solidFill>
                    <a:srgbClr val="7030A0"/>
                  </a:solidFill>
                </a:rPr>
                <a:t>NFVI </a:t>
              </a:r>
            </a:p>
          </p:txBody>
        </p:sp>
      </p:grpSp>
      <p:sp>
        <p:nvSpPr>
          <p:cNvPr id="22" name="Rectangle 21"/>
          <p:cNvSpPr/>
          <p:nvPr/>
        </p:nvSpPr>
        <p:spPr>
          <a:xfrm>
            <a:off x="8548395" y="3595880"/>
            <a:ext cx="1955146" cy="1502756"/>
          </a:xfrm>
          <a:prstGeom prst="rect">
            <a:avLst/>
          </a:prstGeom>
          <a:solidFill>
            <a:srgbClr val="CD04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Virtual Infrastructure Manager (VIM)</a:t>
            </a:r>
          </a:p>
        </p:txBody>
      </p:sp>
      <p:sp>
        <p:nvSpPr>
          <p:cNvPr id="23" name="Rectangle 22"/>
          <p:cNvSpPr/>
          <p:nvPr/>
        </p:nvSpPr>
        <p:spPr>
          <a:xfrm>
            <a:off x="8548396" y="2557102"/>
            <a:ext cx="1955145" cy="765887"/>
          </a:xfrm>
          <a:prstGeom prst="rect">
            <a:avLst/>
          </a:prstGeom>
          <a:solidFill>
            <a:srgbClr val="CD04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VNF/VA Manager</a:t>
            </a:r>
          </a:p>
        </p:txBody>
      </p:sp>
      <p:sp>
        <p:nvSpPr>
          <p:cNvPr id="24" name="Rectangle 23"/>
          <p:cNvSpPr/>
          <p:nvPr/>
        </p:nvSpPr>
        <p:spPr>
          <a:xfrm>
            <a:off x="8548396" y="1404998"/>
            <a:ext cx="1955145" cy="897231"/>
          </a:xfrm>
          <a:prstGeom prst="rect">
            <a:avLst/>
          </a:prstGeom>
          <a:solidFill>
            <a:srgbClr val="CD04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NFV Orchestrator</a:t>
            </a:r>
          </a:p>
        </p:txBody>
      </p:sp>
      <p:cxnSp>
        <p:nvCxnSpPr>
          <p:cNvPr id="26" name="Straight Connector 25"/>
          <p:cNvCxnSpPr/>
          <p:nvPr/>
        </p:nvCxnSpPr>
        <p:spPr>
          <a:xfrm>
            <a:off x="10472939" y="4495160"/>
            <a:ext cx="341982"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0488240" y="1877474"/>
            <a:ext cx="341982"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9513196" y="3186714"/>
            <a:ext cx="2618477" cy="1"/>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2" idx="0"/>
            <a:endCxn id="23" idx="2"/>
          </p:cNvCxnSpPr>
          <p:nvPr/>
        </p:nvCxnSpPr>
        <p:spPr>
          <a:xfrm rot="5400000" flipH="1" flipV="1">
            <a:off x="9389522" y="3459434"/>
            <a:ext cx="272892" cy="1588"/>
          </a:xfrm>
          <a:prstGeom prst="line">
            <a:avLst/>
          </a:prstGeom>
          <a:ln w="34925" cap="flat" cmpd="sng" algn="ctr">
            <a:solidFill>
              <a:srgbClr val="FFFF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4" idx="2"/>
            <a:endCxn id="23" idx="0"/>
          </p:cNvCxnSpPr>
          <p:nvPr/>
        </p:nvCxnSpPr>
        <p:spPr>
          <a:xfrm rot="5400000">
            <a:off x="9398533" y="2429664"/>
            <a:ext cx="254873" cy="1588"/>
          </a:xfrm>
          <a:prstGeom prst="line">
            <a:avLst/>
          </a:prstGeom>
          <a:ln w="34925" cap="flat" cmpd="sng" algn="ctr">
            <a:solidFill>
              <a:srgbClr val="FFFF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51" name="Group 50"/>
          <p:cNvGrpSpPr/>
          <p:nvPr/>
        </p:nvGrpSpPr>
        <p:grpSpPr>
          <a:xfrm>
            <a:off x="2012180" y="2495907"/>
            <a:ext cx="6088387" cy="744397"/>
            <a:chOff x="88930" y="3269674"/>
            <a:chExt cx="6088387" cy="744397"/>
          </a:xfrm>
        </p:grpSpPr>
        <p:sp>
          <p:nvSpPr>
            <p:cNvPr id="50" name="Rectangle 49"/>
            <p:cNvSpPr/>
            <p:nvPr/>
          </p:nvSpPr>
          <p:spPr>
            <a:xfrm>
              <a:off x="88930" y="3269674"/>
              <a:ext cx="6088387" cy="744397"/>
            </a:xfrm>
            <a:prstGeom prst="rect">
              <a:avLst/>
            </a:prstGeom>
            <a:noFill/>
            <a:ln w="53975" cap="flat" cmpd="sng" algn="ctr">
              <a:solidFill>
                <a:schemeClr val="tx1"/>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771506" y="3349787"/>
              <a:ext cx="957329" cy="575999"/>
            </a:xfrm>
            <a:prstGeom prst="rect">
              <a:avLst/>
            </a:prstGeom>
            <a:solidFill>
              <a:srgbClr val="FFF3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7030A0"/>
                  </a:solidFill>
                </a:rPr>
                <a:t>VNF</a:t>
              </a:r>
            </a:p>
          </p:txBody>
        </p:sp>
        <p:sp>
          <p:nvSpPr>
            <p:cNvPr id="46" name="Rectangle 45"/>
            <p:cNvSpPr/>
            <p:nvPr/>
          </p:nvSpPr>
          <p:spPr>
            <a:xfrm>
              <a:off x="2653606" y="3349787"/>
              <a:ext cx="957329" cy="575999"/>
            </a:xfrm>
            <a:prstGeom prst="rect">
              <a:avLst/>
            </a:prstGeom>
            <a:solidFill>
              <a:srgbClr val="FFF3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7030A0"/>
                  </a:solidFill>
                </a:rPr>
                <a:t>VNF</a:t>
              </a:r>
            </a:p>
          </p:txBody>
        </p:sp>
        <p:sp>
          <p:nvSpPr>
            <p:cNvPr id="47" name="Rectangle 46"/>
            <p:cNvSpPr/>
            <p:nvPr/>
          </p:nvSpPr>
          <p:spPr>
            <a:xfrm>
              <a:off x="4894162" y="3350581"/>
              <a:ext cx="957329" cy="575999"/>
            </a:xfrm>
            <a:prstGeom prst="rect">
              <a:avLst/>
            </a:prstGeom>
            <a:solidFill>
              <a:srgbClr val="FFF3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7030A0"/>
                  </a:solidFill>
                </a:rPr>
                <a:t>VNF</a:t>
              </a:r>
            </a:p>
          </p:txBody>
        </p:sp>
        <p:sp>
          <p:nvSpPr>
            <p:cNvPr id="48" name="Rectangle 47"/>
            <p:cNvSpPr/>
            <p:nvPr/>
          </p:nvSpPr>
          <p:spPr>
            <a:xfrm>
              <a:off x="1541609" y="3330870"/>
              <a:ext cx="957329" cy="575999"/>
            </a:xfrm>
            <a:prstGeom prst="rect">
              <a:avLst/>
            </a:prstGeom>
            <a:solidFill>
              <a:srgbClr val="FFF3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7030A0"/>
                  </a:solidFill>
                </a:rPr>
                <a:t>VNF</a:t>
              </a:r>
            </a:p>
          </p:txBody>
        </p:sp>
        <p:sp>
          <p:nvSpPr>
            <p:cNvPr id="49" name="Rectangle 48"/>
            <p:cNvSpPr/>
            <p:nvPr/>
          </p:nvSpPr>
          <p:spPr>
            <a:xfrm>
              <a:off x="419807" y="3330870"/>
              <a:ext cx="957329" cy="575999"/>
            </a:xfrm>
            <a:prstGeom prst="rect">
              <a:avLst/>
            </a:prstGeom>
            <a:solidFill>
              <a:srgbClr val="FFF38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7030A0"/>
                  </a:solidFill>
                </a:rPr>
                <a:t>VNF</a:t>
              </a:r>
            </a:p>
          </p:txBody>
        </p:sp>
      </p:grpSp>
      <p:cxnSp>
        <p:nvCxnSpPr>
          <p:cNvPr id="58" name="Straight Connector 57"/>
          <p:cNvCxnSpPr/>
          <p:nvPr/>
        </p:nvCxnSpPr>
        <p:spPr>
          <a:xfrm>
            <a:off x="8065459" y="1827137"/>
            <a:ext cx="485984"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8106490" y="2881215"/>
            <a:ext cx="485984"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8062411" y="4230048"/>
            <a:ext cx="485984" cy="1588"/>
          </a:xfrm>
          <a:prstGeom prst="line">
            <a:avLst/>
          </a:prstGeom>
          <a:ln w="34925" cap="flat" cmpd="sng" algn="ctr">
            <a:solidFill>
              <a:srgbClr val="FFFF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8334185" y="1215158"/>
            <a:ext cx="2609763" cy="4047215"/>
          </a:xfrm>
          <a:prstGeom prst="rect">
            <a:avLst/>
          </a:prstGeom>
          <a:noFill/>
          <a:ln w="53975" cap="flat" cmpd="sng" algn="ctr">
            <a:solidFill>
              <a:schemeClr val="tx1"/>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Connector 67"/>
          <p:cNvCxnSpPr/>
          <p:nvPr/>
        </p:nvCxnSpPr>
        <p:spPr>
          <a:xfrm rot="5400000" flipH="1" flipV="1">
            <a:off x="4893105" y="3484704"/>
            <a:ext cx="425325"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flipH="1" flipV="1">
            <a:off x="6140425" y="3492680"/>
            <a:ext cx="410965"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flipH="1" flipV="1">
            <a:off x="7079724" y="3468041"/>
            <a:ext cx="457063"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flipH="1" flipV="1">
            <a:off x="3755560" y="3462151"/>
            <a:ext cx="472021"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flipH="1" flipV="1">
            <a:off x="2505649" y="3468835"/>
            <a:ext cx="457063"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flipH="1" flipV="1">
            <a:off x="6897395" y="5228335"/>
            <a:ext cx="272892"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flipH="1" flipV="1">
            <a:off x="2749339" y="5226544"/>
            <a:ext cx="272892"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5400000" flipH="1" flipV="1">
            <a:off x="4966938" y="5251170"/>
            <a:ext cx="272892"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8309076" y="716863"/>
            <a:ext cx="2521146" cy="461665"/>
          </a:xfrm>
          <a:prstGeom prst="rect">
            <a:avLst/>
          </a:prstGeom>
          <a:noFill/>
          <a:ln>
            <a:noFill/>
          </a:ln>
        </p:spPr>
        <p:txBody>
          <a:bodyPr wrap="square" rtlCol="0">
            <a:spAutoFit/>
          </a:bodyPr>
          <a:lstStyle/>
          <a:p>
            <a:pPr algn="ctr"/>
            <a:r>
              <a:rPr lang="en-US" sz="2400" b="1" dirty="0">
                <a:solidFill>
                  <a:srgbClr val="7030A0"/>
                </a:solidFill>
              </a:rPr>
              <a:t>MANO</a:t>
            </a:r>
          </a:p>
        </p:txBody>
      </p:sp>
      <p:sp>
        <p:nvSpPr>
          <p:cNvPr id="81" name="Rectangle 80"/>
          <p:cNvSpPr/>
          <p:nvPr/>
        </p:nvSpPr>
        <p:spPr>
          <a:xfrm>
            <a:off x="693922" y="3423783"/>
            <a:ext cx="7467433" cy="1229513"/>
          </a:xfrm>
          <a:prstGeom prst="rect">
            <a:avLst/>
          </a:prstGeom>
          <a:noFill/>
          <a:ln w="53975" cap="flat" cmpd="sng" algn="ctr">
            <a:solidFill>
              <a:schemeClr val="tx1"/>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Connector 89"/>
          <p:cNvCxnSpPr/>
          <p:nvPr/>
        </p:nvCxnSpPr>
        <p:spPr>
          <a:xfrm rot="5400000" flipH="1" flipV="1">
            <a:off x="4858745" y="2273902"/>
            <a:ext cx="425325"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2012178" y="1107496"/>
            <a:ext cx="6050067" cy="417006"/>
          </a:xfrm>
          <a:prstGeom prst="rect">
            <a:avLst/>
          </a:prstGeom>
          <a:solidFill>
            <a:srgbClr val="FFF38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Verticals</a:t>
            </a:r>
          </a:p>
        </p:txBody>
      </p:sp>
      <p:sp>
        <p:nvSpPr>
          <p:cNvPr id="53" name="Rectangle 52"/>
          <p:cNvSpPr/>
          <p:nvPr/>
        </p:nvSpPr>
        <p:spPr>
          <a:xfrm>
            <a:off x="2058279" y="1633742"/>
            <a:ext cx="6050067" cy="417006"/>
          </a:xfrm>
          <a:prstGeom prst="rect">
            <a:avLst/>
          </a:prstGeom>
          <a:solidFill>
            <a:srgbClr val="FFF38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OSS/BSS</a:t>
            </a:r>
          </a:p>
        </p:txBody>
      </p:sp>
      <p:cxnSp>
        <p:nvCxnSpPr>
          <p:cNvPr id="54" name="Straight Connector 53"/>
          <p:cNvCxnSpPr/>
          <p:nvPr/>
        </p:nvCxnSpPr>
        <p:spPr>
          <a:xfrm>
            <a:off x="8157290" y="4214715"/>
            <a:ext cx="396000" cy="1588"/>
          </a:xfrm>
          <a:prstGeom prst="line">
            <a:avLst/>
          </a:prstGeom>
          <a:ln w="349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012178" y="4719424"/>
            <a:ext cx="6094312" cy="1545387"/>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497595" y="5668532"/>
            <a:ext cx="1752567" cy="369332"/>
          </a:xfrm>
          <a:prstGeom prst="rect">
            <a:avLst/>
          </a:prstGeom>
          <a:solidFill>
            <a:srgbClr val="00B0F0"/>
          </a:solidFill>
        </p:spPr>
        <p:txBody>
          <a:bodyPr wrap="square" rtlCol="0">
            <a:spAutoFit/>
          </a:bodyPr>
          <a:lstStyle/>
          <a:p>
            <a:pPr algn="ctr"/>
            <a:r>
              <a:rPr lang="en-US" dirty="0">
                <a:solidFill>
                  <a:schemeClr val="bg1"/>
                </a:solidFill>
              </a:rPr>
              <a:t>SDN world</a:t>
            </a:r>
          </a:p>
        </p:txBody>
      </p:sp>
      <p:cxnSp>
        <p:nvCxnSpPr>
          <p:cNvPr id="29" name="Straight Arrow Connector 28"/>
          <p:cNvCxnSpPr>
            <a:stCxn id="25" idx="1"/>
          </p:cNvCxnSpPr>
          <p:nvPr/>
        </p:nvCxnSpPr>
        <p:spPr>
          <a:xfrm flipH="1" flipV="1">
            <a:off x="7854167" y="5417508"/>
            <a:ext cx="643428" cy="43569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870538" y="2297469"/>
            <a:ext cx="1127081" cy="461665"/>
          </a:xfrm>
          <a:prstGeom prst="rect">
            <a:avLst/>
          </a:prstGeom>
          <a:noFill/>
        </p:spPr>
        <p:txBody>
          <a:bodyPr wrap="square" rtlCol="0">
            <a:spAutoFit/>
          </a:bodyPr>
          <a:lstStyle/>
          <a:p>
            <a:pPr algn="ctr"/>
            <a:r>
              <a:rPr lang="en-US" sz="2400"/>
              <a:t>Service </a:t>
            </a:r>
            <a:endParaRPr lang="en-US" sz="2400" dirty="0"/>
          </a:p>
        </p:txBody>
      </p:sp>
      <p:sp>
        <p:nvSpPr>
          <p:cNvPr id="65" name="Rectangle 64"/>
          <p:cNvSpPr/>
          <p:nvPr/>
        </p:nvSpPr>
        <p:spPr>
          <a:xfrm>
            <a:off x="678702" y="4653296"/>
            <a:ext cx="1357863" cy="1653830"/>
          </a:xfrm>
          <a:prstGeom prst="rect">
            <a:avLst/>
          </a:prstGeom>
          <a:noFill/>
          <a:ln w="53975" cap="flat" cmpd="sng" algn="ctr">
            <a:solidFill>
              <a:schemeClr val="tx1"/>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717815" y="4367189"/>
            <a:ext cx="1296000" cy="3255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30516" y="3676161"/>
            <a:ext cx="1217940" cy="2585504"/>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Physical</a:t>
            </a:r>
          </a:p>
          <a:p>
            <a:pPr algn="ctr"/>
            <a:r>
              <a:rPr lang="en-US" sz="2000" dirty="0">
                <a:solidFill>
                  <a:schemeClr val="tx1"/>
                </a:solidFill>
              </a:rPr>
              <a:t>resources</a:t>
            </a:r>
          </a:p>
        </p:txBody>
      </p:sp>
      <p:sp>
        <p:nvSpPr>
          <p:cNvPr id="3" name="Oval 2">
            <a:extLst>
              <a:ext uri="{FF2B5EF4-FFF2-40B4-BE49-F238E27FC236}">
                <a16:creationId xmlns:a16="http://schemas.microsoft.com/office/drawing/2014/main" id="{47E010C7-3F40-574D-8449-E601CEC3D6B8}"/>
              </a:ext>
            </a:extLst>
          </p:cNvPr>
          <p:cNvSpPr/>
          <p:nvPr/>
        </p:nvSpPr>
        <p:spPr>
          <a:xfrm>
            <a:off x="1755565" y="2230114"/>
            <a:ext cx="6520890" cy="2536270"/>
          </a:xfrm>
          <a:prstGeom prst="ellipse">
            <a:avLst/>
          </a:prstGeom>
          <a:noFill/>
          <a:ln w="825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2750131209"/>
      </p:ext>
    </p:extLst>
  </p:cSld>
  <p:clrMapOvr>
    <a:masterClrMapping/>
  </p:clrMapOvr>
</p:sld>
</file>

<file path=ppt/theme/theme1.xml><?xml version="1.0" encoding="utf-8"?>
<a:theme xmlns:a="http://schemas.openxmlformats.org/drawingml/2006/main" name="Retrospec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12802</TotalTime>
  <Words>1213</Words>
  <Application>Microsoft Office PowerPoint</Application>
  <PresentationFormat>Panorámica</PresentationFormat>
  <Paragraphs>292</Paragraphs>
  <Slides>31</Slides>
  <Notes>22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40" baseType="lpstr">
      <vt:lpstr>Arial</vt:lpstr>
      <vt:lpstr>Arial Black</vt:lpstr>
      <vt:lpstr>Calibri</vt:lpstr>
      <vt:lpstr>Calibri Light</vt:lpstr>
      <vt:lpstr>Courier New</vt:lpstr>
      <vt:lpstr>Times New Roman</vt:lpstr>
      <vt:lpstr>Wingdings</vt:lpstr>
      <vt:lpstr>Retrospect</vt:lpstr>
      <vt:lpstr>Imagen</vt:lpstr>
      <vt:lpstr>Supporting Industry 4.0 in Next-generation Cellular: The Digital Twin Use Case</vt:lpstr>
      <vt:lpstr>1</vt:lpstr>
      <vt:lpstr>What is/was a breakthrough in 5G?</vt:lpstr>
      <vt:lpstr>Presentación de PowerPoint</vt:lpstr>
      <vt:lpstr>How is it possible to host vertical services with UL latency? First, network as a programmable platform</vt:lpstr>
      <vt:lpstr>Presentación de PowerPoint</vt:lpstr>
      <vt:lpstr>Presentación de PowerPoint</vt:lpstr>
      <vt:lpstr>NFV, SDN, MANO: ETSI Architectural view </vt:lpstr>
      <vt:lpstr>NFV, SDN, MANO: ETSI Architectural view </vt:lpstr>
      <vt:lpstr>How is this possible to host vertical services with UL latency? First, network as a programmable platform</vt:lpstr>
      <vt:lpstr>Presentación de PowerPoint</vt:lpstr>
      <vt:lpstr>How is it possible to host vertical services each with the required QoS? Network slicing</vt:lpstr>
      <vt:lpstr>Use Case: Digital Twin </vt:lpstr>
      <vt:lpstr>Challenges</vt:lpstr>
      <vt:lpstr>2</vt:lpstr>
      <vt:lpstr>Industry 4.0: Digital Twin</vt:lpstr>
      <vt:lpstr>Presentación de PowerPoint</vt:lpstr>
      <vt:lpstr>vRAN</vt:lpstr>
      <vt:lpstr>Possible approaches</vt:lpstr>
      <vt:lpstr>O-RAN</vt:lpstr>
      <vt:lpstr>Recent work</vt:lpstr>
      <vt:lpstr>CAREM: Context-aware Radio Resource Management</vt:lpstr>
      <vt:lpstr>3</vt:lpstr>
      <vt:lpstr>Use Case: Digital Twin </vt:lpstr>
      <vt:lpstr>Service scaling out/in </vt:lpstr>
      <vt:lpstr>A ML Approach: An Example </vt:lpstr>
      <vt:lpstr>System architecture and operational flow</vt:lpstr>
      <vt:lpstr>Deployed Scenario</vt:lpstr>
      <vt:lpstr>ML at the edge is indeed effective in controlling/exploiting the heterogeneity of mobile networks at best  </vt:lpstr>
      <vt:lpstr>Take-away Messages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and Sharing Network Slices in 5GB Networks</dc:title>
  <dc:creator>CHIASSERINI  CARLA FABIANA</dc:creator>
  <cp:lastModifiedBy>María Molina</cp:lastModifiedBy>
  <cp:revision>36</cp:revision>
  <dcterms:created xsi:type="dcterms:W3CDTF">2020-11-27T17:20:06Z</dcterms:created>
  <dcterms:modified xsi:type="dcterms:W3CDTF">2022-02-01T16:09:19Z</dcterms:modified>
</cp:coreProperties>
</file>